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8"/>
  </p:notesMasterIdLst>
  <p:handoutMasterIdLst>
    <p:handoutMasterId r:id="rId29"/>
  </p:handoutMasterIdLst>
  <p:sldIdLst>
    <p:sldId id="452" r:id="rId2"/>
    <p:sldId id="445" r:id="rId3"/>
    <p:sldId id="446" r:id="rId4"/>
    <p:sldId id="453" r:id="rId5"/>
    <p:sldId id="544" r:id="rId6"/>
    <p:sldId id="451" r:id="rId7"/>
    <p:sldId id="421" r:id="rId8"/>
    <p:sldId id="457" r:id="rId9"/>
    <p:sldId id="458" r:id="rId10"/>
    <p:sldId id="410" r:id="rId11"/>
    <p:sldId id="487" r:id="rId12"/>
    <p:sldId id="488" r:id="rId13"/>
    <p:sldId id="489" r:id="rId14"/>
    <p:sldId id="490" r:id="rId15"/>
    <p:sldId id="491" r:id="rId16"/>
    <p:sldId id="492" r:id="rId17"/>
    <p:sldId id="493" r:id="rId18"/>
    <p:sldId id="494" r:id="rId19"/>
    <p:sldId id="495" r:id="rId20"/>
    <p:sldId id="428" r:id="rId21"/>
    <p:sldId id="364" r:id="rId22"/>
    <p:sldId id="483" r:id="rId23"/>
    <p:sldId id="484" r:id="rId24"/>
    <p:sldId id="485" r:id="rId25"/>
    <p:sldId id="486" r:id="rId26"/>
    <p:sldId id="426" r:id="rId27"/>
  </p:sldIdLst>
  <p:sldSz cx="9144000" cy="6858000" type="screen4x3"/>
  <p:notesSz cx="6797675" cy="9926638"/>
  <p:defaultTextStyle>
    <a:defPPr>
      <a:defRPr lang="de-DE"/>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8AA8"/>
    <a:srgbClr val="4089AA"/>
    <a:srgbClr val="73AECA"/>
    <a:srgbClr val="7FAECA"/>
    <a:srgbClr val="FF9900"/>
    <a:srgbClr val="CC0000"/>
    <a:srgbClr val="006600"/>
    <a:srgbClr val="0085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06" autoAdjust="0"/>
    <p:restoredTop sz="94660"/>
  </p:normalViewPr>
  <p:slideViewPr>
    <p:cSldViewPr snapToGrid="0" snapToObjects="1">
      <p:cViewPr>
        <p:scale>
          <a:sx n="78" d="100"/>
          <a:sy n="78" d="100"/>
        </p:scale>
        <p:origin x="-354" y="6"/>
      </p:cViewPr>
      <p:guideLst>
        <p:guide orient="horz" pos="2160"/>
        <p:guide pos="2880"/>
      </p:guideLst>
    </p:cSldViewPr>
  </p:slideViewPr>
  <p:outlineViewPr>
    <p:cViewPr>
      <p:scale>
        <a:sx n="33" d="100"/>
        <a:sy n="33" d="100"/>
      </p:scale>
      <p:origin x="66" y="6144"/>
    </p:cViewPr>
  </p:outlineViewPr>
  <p:notesTextViewPr>
    <p:cViewPr>
      <p:scale>
        <a:sx n="100" d="100"/>
        <a:sy n="100" d="100"/>
      </p:scale>
      <p:origin x="0" y="0"/>
    </p:cViewPr>
  </p:notesTextViewPr>
  <p:sorterViewPr>
    <p:cViewPr>
      <p:scale>
        <a:sx n="119" d="100"/>
        <a:sy n="119" d="100"/>
      </p:scale>
      <p:origin x="0" y="114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70" tIns="45734" rIns="91470" bIns="45734" numCol="1" anchor="t" anchorCtr="0" compatLnSpc="1">
            <a:prstTxWarp prst="textNoShape">
              <a:avLst/>
            </a:prstTxWarp>
          </a:bodyPr>
          <a:lstStyle>
            <a:lvl1pPr>
              <a:defRPr sz="1200">
                <a:latin typeface="Times" charset="0"/>
                <a:ea typeface="ＭＳ Ｐゴシック" charset="-128"/>
                <a:cs typeface="ＭＳ Ｐゴシック" charset="-128"/>
              </a:defRPr>
            </a:lvl1pPr>
          </a:lstStyle>
          <a:p>
            <a:pPr>
              <a:defRPr/>
            </a:pPr>
            <a:endParaRPr lang="en-US"/>
          </a:p>
        </p:txBody>
      </p:sp>
      <p:sp>
        <p:nvSpPr>
          <p:cNvPr id="6349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70" tIns="45734" rIns="91470" bIns="45734" numCol="1" anchor="t" anchorCtr="0" compatLnSpc="1">
            <a:prstTxWarp prst="textNoShape">
              <a:avLst/>
            </a:prstTxWarp>
          </a:bodyPr>
          <a:lstStyle>
            <a:lvl1pPr algn="r">
              <a:defRPr sz="1200">
                <a:latin typeface="Times" charset="0"/>
                <a:ea typeface="ＭＳ Ｐゴシック" charset="-128"/>
                <a:cs typeface="ＭＳ Ｐゴシック" charset="-128"/>
              </a:defRPr>
            </a:lvl1pPr>
          </a:lstStyle>
          <a:p>
            <a:pPr>
              <a:defRPr/>
            </a:pPr>
            <a:endParaRPr lang="en-US"/>
          </a:p>
        </p:txBody>
      </p:sp>
      <p:sp>
        <p:nvSpPr>
          <p:cNvPr id="6349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70" tIns="45734" rIns="91470" bIns="45734" numCol="1" anchor="b" anchorCtr="0" compatLnSpc="1">
            <a:prstTxWarp prst="textNoShape">
              <a:avLst/>
            </a:prstTxWarp>
          </a:bodyPr>
          <a:lstStyle>
            <a:lvl1pPr>
              <a:defRPr sz="1200">
                <a:latin typeface="Times" charset="0"/>
                <a:ea typeface="ＭＳ Ｐゴシック" charset="-128"/>
                <a:cs typeface="ＭＳ Ｐゴシック" charset="-128"/>
              </a:defRPr>
            </a:lvl1pPr>
          </a:lstStyle>
          <a:p>
            <a:pPr>
              <a:defRPr/>
            </a:pPr>
            <a:endParaRPr lang="en-US"/>
          </a:p>
        </p:txBody>
      </p:sp>
      <p:sp>
        <p:nvSpPr>
          <p:cNvPr id="6349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70" tIns="45734" rIns="91470" bIns="45734" numCol="1" anchor="b" anchorCtr="0" compatLnSpc="1">
            <a:prstTxWarp prst="textNoShape">
              <a:avLst/>
            </a:prstTxWarp>
          </a:bodyPr>
          <a:lstStyle>
            <a:lvl1pPr algn="r">
              <a:defRPr sz="1200"/>
            </a:lvl1pPr>
          </a:lstStyle>
          <a:p>
            <a:pPr>
              <a:defRPr/>
            </a:pPr>
            <a:fld id="{87E50B36-AC7A-4E87-9376-BDB8DEEC48BE}" type="slidenum">
              <a:rPr lang="en-US"/>
              <a:pPr>
                <a:defRPr/>
              </a:pPr>
              <a:t>‹Nr.›</a:t>
            </a:fld>
            <a:endParaRPr lang="en-US"/>
          </a:p>
        </p:txBody>
      </p:sp>
    </p:spTree>
    <p:extLst>
      <p:ext uri="{BB962C8B-B14F-4D97-AF65-F5344CB8AC3E}">
        <p14:creationId xmlns:p14="http://schemas.microsoft.com/office/powerpoint/2010/main" val="3633527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70" tIns="45734" rIns="91470" bIns="45734" numCol="1" anchor="t" anchorCtr="0" compatLnSpc="1">
            <a:prstTxWarp prst="textNoShape">
              <a:avLst/>
            </a:prstTxWarp>
          </a:bodyPr>
          <a:lstStyle>
            <a:lvl1pPr>
              <a:defRPr sz="1200">
                <a:latin typeface="Times" charset="0"/>
                <a:ea typeface="ＭＳ Ｐゴシック" charset="-128"/>
                <a:cs typeface="ＭＳ Ｐゴシック" charset="-128"/>
              </a:defRPr>
            </a:lvl1pPr>
          </a:lstStyle>
          <a:p>
            <a:pPr>
              <a:defRPr/>
            </a:pPr>
            <a:endParaRPr lang="en-US"/>
          </a:p>
        </p:txBody>
      </p:sp>
      <p:sp>
        <p:nvSpPr>
          <p:cNvPr id="18435"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70" tIns="45734" rIns="91470" bIns="45734" numCol="1" anchor="t" anchorCtr="0" compatLnSpc="1">
            <a:prstTxWarp prst="textNoShape">
              <a:avLst/>
            </a:prstTxWarp>
          </a:bodyPr>
          <a:lstStyle>
            <a:lvl1pPr algn="r">
              <a:defRPr sz="1200">
                <a:latin typeface="Times" charset="0"/>
                <a:ea typeface="ＭＳ Ｐゴシック" charset="-128"/>
                <a:cs typeface="ＭＳ Ｐゴシック" charset="-128"/>
              </a:defRPr>
            </a:lvl1pPr>
          </a:lstStyle>
          <a:p>
            <a:pPr>
              <a:defRPr/>
            </a:pPr>
            <a:endParaRPr lang="en-US"/>
          </a:p>
        </p:txBody>
      </p:sp>
      <p:sp>
        <p:nvSpPr>
          <p:cNvPr id="128004" name="Rectangle 4"/>
          <p:cNvSpPr>
            <a:spLocks noGrp="1" noRot="1" noChangeAspect="1" noChangeArrowheads="1" noTextEdit="1"/>
          </p:cNvSpPr>
          <p:nvPr>
            <p:ph type="sldImg" idx="2"/>
          </p:nvPr>
        </p:nvSpPr>
        <p:spPr bwMode="auto">
          <a:xfrm>
            <a:off x="919163" y="744538"/>
            <a:ext cx="4962525" cy="3722687"/>
          </a:xfrm>
          <a:prstGeom prst="rect">
            <a:avLst/>
          </a:prstGeom>
          <a:noFill/>
          <a:ln w="9525">
            <a:solidFill>
              <a:srgbClr val="000000"/>
            </a:solidFill>
            <a:miter lim="800000"/>
            <a:headEnd/>
            <a:tailEnd/>
          </a:ln>
        </p:spPr>
      </p:sp>
      <p:sp>
        <p:nvSpPr>
          <p:cNvPr id="18437"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70" tIns="45734" rIns="91470" bIns="45734" numCol="1" anchor="t" anchorCtr="0" compatLnSpc="1">
            <a:prstTxWarp prst="textNoShape">
              <a:avLst/>
            </a:prstTxWarp>
          </a:bodyPr>
          <a:lstStyle/>
          <a:p>
            <a:pPr lvl="0"/>
            <a:r>
              <a:rPr lang="en-US" noProof="0" smtClean="0"/>
              <a:t>Textmasterformate durch Klicken bearbeiten</a:t>
            </a:r>
          </a:p>
          <a:p>
            <a:pPr lvl="1"/>
            <a:r>
              <a:rPr lang="en-US" noProof="0" smtClean="0"/>
              <a:t>Zweite Ebene</a:t>
            </a:r>
          </a:p>
          <a:p>
            <a:pPr lvl="2"/>
            <a:r>
              <a:rPr lang="en-US" noProof="0" smtClean="0"/>
              <a:t>Dritte Ebene</a:t>
            </a:r>
          </a:p>
          <a:p>
            <a:pPr lvl="3"/>
            <a:r>
              <a:rPr lang="en-US" noProof="0" smtClean="0"/>
              <a:t>Vierte Ebene</a:t>
            </a:r>
          </a:p>
          <a:p>
            <a:pPr lvl="4"/>
            <a:r>
              <a:rPr lang="en-US" noProof="0" smtClean="0"/>
              <a:t>Fünfte Ebene</a:t>
            </a:r>
          </a:p>
        </p:txBody>
      </p:sp>
      <p:sp>
        <p:nvSpPr>
          <p:cNvPr id="18438"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70" tIns="45734" rIns="91470" bIns="45734" numCol="1" anchor="b" anchorCtr="0" compatLnSpc="1">
            <a:prstTxWarp prst="textNoShape">
              <a:avLst/>
            </a:prstTxWarp>
          </a:bodyPr>
          <a:lstStyle>
            <a:lvl1pPr>
              <a:defRPr sz="1200">
                <a:latin typeface="Times" charset="0"/>
                <a:ea typeface="ＭＳ Ｐゴシック" charset="-128"/>
                <a:cs typeface="ＭＳ Ｐゴシック" charset="-128"/>
              </a:defRPr>
            </a:lvl1pPr>
          </a:lstStyle>
          <a:p>
            <a:pPr>
              <a:defRPr/>
            </a:pPr>
            <a:endParaRPr lang="en-US"/>
          </a:p>
        </p:txBody>
      </p:sp>
      <p:sp>
        <p:nvSpPr>
          <p:cNvPr id="18439"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70" tIns="45734" rIns="91470" bIns="45734" numCol="1" anchor="b" anchorCtr="0" compatLnSpc="1">
            <a:prstTxWarp prst="textNoShape">
              <a:avLst/>
            </a:prstTxWarp>
          </a:bodyPr>
          <a:lstStyle>
            <a:lvl1pPr algn="r">
              <a:defRPr sz="1200"/>
            </a:lvl1pPr>
          </a:lstStyle>
          <a:p>
            <a:pPr>
              <a:defRPr/>
            </a:pPr>
            <a:fld id="{D2E42307-A2BD-445F-876F-8810CFFC681A}" type="slidenum">
              <a:rPr lang="en-US"/>
              <a:pPr>
                <a:defRPr/>
              </a:pPr>
              <a:t>‹Nr.›</a:t>
            </a:fld>
            <a:endParaRPr lang="en-US"/>
          </a:p>
        </p:txBody>
      </p:sp>
    </p:spTree>
    <p:extLst>
      <p:ext uri="{BB962C8B-B14F-4D97-AF65-F5344CB8AC3E}">
        <p14:creationId xmlns:p14="http://schemas.microsoft.com/office/powerpoint/2010/main" val="40498174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MS PGothic" charset="0"/>
        <a:cs typeface="MS PGothic" charset="0"/>
      </a:defRPr>
    </a:lvl1pPr>
    <a:lvl2pPr marL="457200" algn="l" rtl="0" eaLnBrk="0" fontAlgn="base" hangingPunct="0">
      <a:spcBef>
        <a:spcPct val="30000"/>
      </a:spcBef>
      <a:spcAft>
        <a:spcPct val="0"/>
      </a:spcAft>
      <a:defRPr sz="1200" kern="1200">
        <a:solidFill>
          <a:schemeClr val="tx1"/>
        </a:solidFill>
        <a:latin typeface="Times" charset="0"/>
        <a:ea typeface="MS PGothic" charset="0"/>
        <a:cs typeface="MS PGothic" charset="0"/>
      </a:defRPr>
    </a:lvl2pPr>
    <a:lvl3pPr marL="914400" algn="l" rtl="0" eaLnBrk="0" fontAlgn="base" hangingPunct="0">
      <a:spcBef>
        <a:spcPct val="30000"/>
      </a:spcBef>
      <a:spcAft>
        <a:spcPct val="0"/>
      </a:spcAft>
      <a:defRPr sz="1200" kern="1200">
        <a:solidFill>
          <a:schemeClr val="tx1"/>
        </a:solidFill>
        <a:latin typeface="Times" charset="0"/>
        <a:ea typeface="MS PGothic" charset="0"/>
        <a:cs typeface="MS PGothic" charset="0"/>
      </a:defRPr>
    </a:lvl3pPr>
    <a:lvl4pPr marL="1371600" algn="l" rtl="0" eaLnBrk="0" fontAlgn="base" hangingPunct="0">
      <a:spcBef>
        <a:spcPct val="30000"/>
      </a:spcBef>
      <a:spcAft>
        <a:spcPct val="0"/>
      </a:spcAft>
      <a:defRPr sz="1200" kern="1200">
        <a:solidFill>
          <a:schemeClr val="tx1"/>
        </a:solidFill>
        <a:latin typeface="Times" charset="0"/>
        <a:ea typeface="MS PGothic" charset="0"/>
        <a:cs typeface="MS PGothic" charset="0"/>
      </a:defRPr>
    </a:lvl4pPr>
    <a:lvl5pPr marL="1828800" algn="l" rtl="0" eaLnBrk="0" fontAlgn="base" hangingPunct="0">
      <a:spcBef>
        <a:spcPct val="30000"/>
      </a:spcBef>
      <a:spcAft>
        <a:spcPct val="0"/>
      </a:spcAft>
      <a:defRPr sz="1200" kern="1200">
        <a:solidFill>
          <a:schemeClr val="tx1"/>
        </a:solidFill>
        <a:latin typeface="Times" charset="0"/>
        <a:ea typeface="MS PGothic" charset="0"/>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Folienbildplatzhalter 1"/>
          <p:cNvSpPr>
            <a:spLocks noGrp="1" noRot="1" noChangeAspect="1" noTextEdit="1"/>
          </p:cNvSpPr>
          <p:nvPr>
            <p:ph type="sldImg"/>
          </p:nvPr>
        </p:nvSpPr>
        <p:spPr>
          <a:ln/>
        </p:spPr>
      </p:sp>
      <p:sp>
        <p:nvSpPr>
          <p:cNvPr id="129027" name="Notizenplatzhalter 2"/>
          <p:cNvSpPr>
            <a:spLocks noGrp="1"/>
          </p:cNvSpPr>
          <p:nvPr>
            <p:ph type="body" idx="1"/>
          </p:nvPr>
        </p:nvSpPr>
        <p:spPr>
          <a:noFill/>
          <a:ln/>
        </p:spPr>
        <p:txBody>
          <a:bodyPr/>
          <a:lstStyle/>
          <a:p>
            <a:endParaRPr lang="de-AT" altLang="de-DE" smtClean="0">
              <a:ea typeface="MS PGothic" pitchFamily="34" charset="-128"/>
            </a:endParaRPr>
          </a:p>
        </p:txBody>
      </p:sp>
      <p:sp>
        <p:nvSpPr>
          <p:cNvPr id="129028" name="Foliennummernplatzhalter 3"/>
          <p:cNvSpPr>
            <a:spLocks noGrp="1"/>
          </p:cNvSpPr>
          <p:nvPr>
            <p:ph type="sldNum" sz="quarter" idx="5"/>
          </p:nvPr>
        </p:nvSpPr>
        <p:spPr>
          <a:noFill/>
        </p:spPr>
        <p:txBody>
          <a:bodyPr/>
          <a:lstStyle/>
          <a:p>
            <a:fld id="{8340574B-8727-48BC-B37E-01D43E27496B}" type="slidenum">
              <a:rPr lang="en-US" altLang="de-DE" smtClean="0"/>
              <a:pPr/>
              <a:t>1</a:t>
            </a:fld>
            <a:endParaRPr lang="en-US" altLang="de-D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Folienbildplatzhalter 1"/>
          <p:cNvSpPr>
            <a:spLocks noGrp="1" noRot="1" noChangeAspect="1" noTextEdit="1"/>
          </p:cNvSpPr>
          <p:nvPr>
            <p:ph type="sldImg"/>
          </p:nvPr>
        </p:nvSpPr>
        <p:spPr>
          <a:ln/>
        </p:spPr>
      </p:sp>
      <p:sp>
        <p:nvSpPr>
          <p:cNvPr id="130051" name="Notizenplatzhalter 2"/>
          <p:cNvSpPr>
            <a:spLocks noGrp="1"/>
          </p:cNvSpPr>
          <p:nvPr>
            <p:ph type="body" idx="1"/>
          </p:nvPr>
        </p:nvSpPr>
        <p:spPr>
          <a:noFill/>
          <a:ln/>
        </p:spPr>
        <p:txBody>
          <a:bodyPr/>
          <a:lstStyle/>
          <a:p>
            <a:endParaRPr lang="de-AT" altLang="de-DE" smtClean="0">
              <a:ea typeface="MS PGothic" pitchFamily="34" charset="-128"/>
            </a:endParaRPr>
          </a:p>
        </p:txBody>
      </p:sp>
      <p:sp>
        <p:nvSpPr>
          <p:cNvPr id="130052" name="Foliennummernplatzhalter 3"/>
          <p:cNvSpPr>
            <a:spLocks noGrp="1"/>
          </p:cNvSpPr>
          <p:nvPr>
            <p:ph type="sldNum" sz="quarter" idx="5"/>
          </p:nvPr>
        </p:nvSpPr>
        <p:spPr>
          <a:noFill/>
        </p:spPr>
        <p:txBody>
          <a:bodyPr/>
          <a:lstStyle/>
          <a:p>
            <a:fld id="{D7144C61-C12A-4A75-8A0D-43EDF3BDBE4C}" type="slidenum">
              <a:rPr lang="en-US" altLang="de-DE" smtClean="0"/>
              <a:pPr/>
              <a:t>2</a:t>
            </a:fld>
            <a:endParaRPr lang="en-US" altLang="de-D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Folienbildplatzhalter 1"/>
          <p:cNvSpPr>
            <a:spLocks noGrp="1" noRot="1" noChangeAspect="1" noTextEdit="1"/>
          </p:cNvSpPr>
          <p:nvPr>
            <p:ph type="sldImg"/>
          </p:nvPr>
        </p:nvSpPr>
        <p:spPr>
          <a:ln/>
        </p:spPr>
      </p:sp>
      <p:sp>
        <p:nvSpPr>
          <p:cNvPr id="131075" name="Notizenplatzhalter 2"/>
          <p:cNvSpPr>
            <a:spLocks noGrp="1"/>
          </p:cNvSpPr>
          <p:nvPr>
            <p:ph type="body" idx="1"/>
          </p:nvPr>
        </p:nvSpPr>
        <p:spPr>
          <a:noFill/>
          <a:ln/>
        </p:spPr>
        <p:txBody>
          <a:bodyPr/>
          <a:lstStyle/>
          <a:p>
            <a:endParaRPr lang="de-AT" smtClean="0">
              <a:ea typeface="MS PGothic" pitchFamily="34" charset="-128"/>
            </a:endParaRPr>
          </a:p>
        </p:txBody>
      </p:sp>
      <p:sp>
        <p:nvSpPr>
          <p:cNvPr id="131076" name="Foliennummernplatzhalter 3"/>
          <p:cNvSpPr>
            <a:spLocks noGrp="1"/>
          </p:cNvSpPr>
          <p:nvPr>
            <p:ph type="sldNum" sz="quarter" idx="5"/>
          </p:nvPr>
        </p:nvSpPr>
        <p:spPr>
          <a:noFill/>
        </p:spPr>
        <p:txBody>
          <a:bodyPr/>
          <a:lstStyle/>
          <a:p>
            <a:fld id="{95DFE9F4-19AE-40D7-B993-ADB729C256BE}"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xfrm>
            <a:off x="917575" y="744538"/>
            <a:ext cx="4962525" cy="3722687"/>
          </a:xfrm>
          <a:ln/>
        </p:spPr>
      </p:sp>
      <p:sp>
        <p:nvSpPr>
          <p:cNvPr id="134147" name="Notes Placeholder 2"/>
          <p:cNvSpPr>
            <a:spLocks noGrp="1"/>
          </p:cNvSpPr>
          <p:nvPr>
            <p:ph type="body" idx="1"/>
          </p:nvPr>
        </p:nvSpPr>
        <p:spPr>
          <a:noFill/>
          <a:ln/>
        </p:spPr>
        <p:txBody>
          <a:bodyPr/>
          <a:lstStyle/>
          <a:p>
            <a:r>
              <a:rPr lang="en-GB" altLang="de-DE" smtClean="0">
                <a:ea typeface="MS PGothic" pitchFamily="34" charset="-128"/>
              </a:rPr>
              <a:t>Gegenüberstellung und erster Überblick: </a:t>
            </a:r>
          </a:p>
          <a:p>
            <a:endParaRPr lang="en-GB" altLang="de-DE" smtClean="0">
              <a:ea typeface="MS PGothic" pitchFamily="34" charset="-128"/>
            </a:endParaRPr>
          </a:p>
          <a:p>
            <a:r>
              <a:rPr lang="en-GB" altLang="de-DE" smtClean="0">
                <a:ea typeface="MS PGothic" pitchFamily="34" charset="-128"/>
              </a:rPr>
              <a:t>Überleitung zu folgende Details was im einzelnen zu erwarten ist.</a:t>
            </a:r>
          </a:p>
          <a:p>
            <a:endParaRPr lang="en-GB" altLang="de-DE" smtClean="0">
              <a:ea typeface="MS PGothic" pitchFamily="34" charset="-128"/>
            </a:endParaRPr>
          </a:p>
          <a:p>
            <a:pPr>
              <a:lnSpc>
                <a:spcPct val="85000"/>
              </a:lnSpc>
              <a:spcAft>
                <a:spcPts val="600"/>
              </a:spcAft>
              <a:buClr>
                <a:schemeClr val="accent2"/>
              </a:buClr>
              <a:buSzPct val="70000"/>
            </a:pPr>
            <a:r>
              <a:rPr lang="de-AT" altLang="de-DE" sz="1400" b="1" smtClean="0">
                <a:solidFill>
                  <a:schemeClr val="bg1"/>
                </a:solidFill>
                <a:ea typeface="MS PGothic" pitchFamily="34" charset="-128"/>
              </a:rPr>
              <a:t>RL 2013/34: Art.19: </a:t>
            </a:r>
          </a:p>
          <a:p>
            <a:pPr>
              <a:lnSpc>
                <a:spcPct val="85000"/>
              </a:lnSpc>
              <a:spcAft>
                <a:spcPts val="600"/>
              </a:spcAft>
              <a:buClr>
                <a:schemeClr val="accent2"/>
              </a:buClr>
              <a:buSzPct val="70000"/>
            </a:pPr>
            <a:r>
              <a:rPr lang="de-AT" altLang="de-DE" sz="1400" smtClean="0">
                <a:ea typeface="MS PGothic" pitchFamily="34" charset="-128"/>
              </a:rPr>
              <a:t>Soweit dies für das Verständnis des Geschäftsverlaufs, des Geschäftsergebnisses oder der Lage des Unternehmens erforderlich ist, umfasst die Analyse die wichtigsten finanziellen und - </a:t>
            </a:r>
            <a:r>
              <a:rPr lang="de-AT" altLang="de-DE" sz="1400" b="1" smtClean="0">
                <a:ea typeface="MS PGothic" pitchFamily="34" charset="-128"/>
              </a:rPr>
              <a:t>soweit angebracht - nichtfinanziellen Leistungsindikatoren, </a:t>
            </a:r>
            <a:r>
              <a:rPr lang="de-AT" altLang="de-DE" sz="1400" smtClean="0">
                <a:ea typeface="MS PGothic" pitchFamily="34" charset="-128"/>
              </a:rPr>
              <a:t>die für die betreffende Geschäftstätigkeit von Bedeutung sind, einschließlich Informationen in Bezug auf Umwelt- und Arbeitnehmerbelange.</a:t>
            </a:r>
            <a:r>
              <a:rPr lang="de-AT" altLang="de-DE" sz="1400" smtClean="0">
                <a:solidFill>
                  <a:schemeClr val="bg1"/>
                </a:solidFill>
                <a:ea typeface="MS PGothic" pitchFamily="34" charset="-128"/>
              </a:rPr>
              <a:t> </a:t>
            </a:r>
          </a:p>
          <a:p>
            <a:endParaRPr lang="de-AT" altLang="de-DE" sz="1400" b="1" smtClean="0">
              <a:ea typeface="MS PGothic" pitchFamily="34" charset="-128"/>
            </a:endParaRPr>
          </a:p>
          <a:p>
            <a:r>
              <a:rPr lang="de-AT" altLang="de-DE" sz="1400" b="1" smtClean="0">
                <a:ea typeface="MS PGothic" pitchFamily="34" charset="-128"/>
              </a:rPr>
              <a:t>RL 78/660 – 4.RechnungslegungsRL</a:t>
            </a:r>
          </a:p>
          <a:p>
            <a:r>
              <a:rPr lang="de-AT" altLang="de-DE" sz="1400" smtClean="0">
                <a:ea typeface="MS PGothic" pitchFamily="34" charset="-128"/>
              </a:rPr>
              <a:t>Artikel 46</a:t>
            </a:r>
          </a:p>
          <a:p>
            <a:r>
              <a:rPr lang="de-AT" altLang="de-DE" sz="1400" smtClean="0">
                <a:ea typeface="MS PGothic" pitchFamily="34" charset="-128"/>
              </a:rPr>
              <a:t>(1) b) Soweit dies für das Verständnis des Geschäftsverlaufs, des Geschäftsergebnisses oder der Lage der Gesellschaft erforderlich ist, umfasst die Analyse die wichtigsten finanziellen und — </a:t>
            </a:r>
            <a:r>
              <a:rPr lang="de-AT" altLang="de-DE" sz="1400" b="1" smtClean="0">
                <a:ea typeface="MS PGothic" pitchFamily="34" charset="-128"/>
              </a:rPr>
              <a:t>soweit angebracht — nichtfinanziellen Leistungsindikatoren,</a:t>
            </a:r>
            <a:r>
              <a:rPr lang="de-AT" altLang="de-DE" sz="1400" smtClean="0">
                <a:ea typeface="MS PGothic" pitchFamily="34" charset="-128"/>
              </a:rPr>
              <a:t> die für die betreffende Geschäftstätigkeit von Bedeutung sind, einschließlich Informationen in Bezug auf Umwelt- und Arbeitnehmerbelange.</a:t>
            </a:r>
          </a:p>
          <a:p>
            <a:endParaRPr lang="en-GB" altLang="de-DE" smtClean="0">
              <a:ea typeface="MS PGothic" pitchFamily="34" charset="-128"/>
            </a:endParaRPr>
          </a:p>
        </p:txBody>
      </p:sp>
      <p:sp>
        <p:nvSpPr>
          <p:cNvPr id="134148" name="Slide Number Placeholder 3"/>
          <p:cNvSpPr>
            <a:spLocks noGrp="1"/>
          </p:cNvSpPr>
          <p:nvPr>
            <p:ph type="sldNum" sz="quarter" idx="5"/>
          </p:nvPr>
        </p:nvSpPr>
        <p:spPr>
          <a:noFill/>
        </p:spPr>
        <p:txBody>
          <a:bodyPr/>
          <a:lstStyle/>
          <a:p>
            <a:fld id="{1500549F-C470-4274-8489-EBE400F3C660}" type="slidenum">
              <a:rPr lang="en-GB" altLang="de-DE" smtClean="0"/>
              <a:pPr/>
              <a:t>11</a:t>
            </a:fld>
            <a:endParaRPr lang="en-GB" altLang="de-DE"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p:spPr>
        <p:txBody>
          <a:bodyPr/>
          <a:lstStyle/>
          <a:p>
            <a:r>
              <a:rPr lang="de-AT" altLang="de-DE" smtClean="0">
                <a:ea typeface="MS PGothic" pitchFamily="34" charset="-128"/>
              </a:rPr>
              <a:t>WAS</a:t>
            </a:r>
          </a:p>
        </p:txBody>
      </p:sp>
      <p:sp>
        <p:nvSpPr>
          <p:cNvPr id="135172" name="Slide Number Placeholder 3"/>
          <p:cNvSpPr>
            <a:spLocks noGrp="1"/>
          </p:cNvSpPr>
          <p:nvPr>
            <p:ph type="sldNum" sz="quarter" idx="5"/>
          </p:nvPr>
        </p:nvSpPr>
        <p:spPr>
          <a:noFill/>
        </p:spPr>
        <p:txBody>
          <a:bodyPr/>
          <a:lstStyle/>
          <a:p>
            <a:fld id="{CC863100-49A4-46E1-B636-BC7D1024A8B8}" type="slidenum">
              <a:rPr lang="en-GB" altLang="de-DE" smtClean="0"/>
              <a:pPr/>
              <a:t>12</a:t>
            </a:fld>
            <a:endParaRPr lang="en-GB" altLang="de-DE"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Folienbildplatzhalter 1"/>
          <p:cNvSpPr>
            <a:spLocks noGrp="1" noRot="1" noChangeAspect="1" noTextEdit="1"/>
          </p:cNvSpPr>
          <p:nvPr>
            <p:ph type="sldImg"/>
          </p:nvPr>
        </p:nvSpPr>
        <p:spPr>
          <a:ln/>
        </p:spPr>
      </p:sp>
      <p:sp>
        <p:nvSpPr>
          <p:cNvPr id="136195" name="Notizenplatzhalter 2"/>
          <p:cNvSpPr>
            <a:spLocks noGrp="1"/>
          </p:cNvSpPr>
          <p:nvPr>
            <p:ph type="body" idx="1"/>
          </p:nvPr>
        </p:nvSpPr>
        <p:spPr>
          <a:noFill/>
          <a:ln/>
        </p:spPr>
        <p:txBody>
          <a:bodyPr/>
          <a:lstStyle/>
          <a:p>
            <a:r>
              <a:rPr lang="de-AT" altLang="de-DE" smtClean="0">
                <a:ea typeface="MS PGothic" pitchFamily="34" charset="-128"/>
              </a:rPr>
              <a:t>WIE</a:t>
            </a:r>
          </a:p>
          <a:p>
            <a:endParaRPr lang="de-AT" altLang="de-DE" smtClean="0">
              <a:ea typeface="MS PGothic" pitchFamily="34" charset="-128"/>
            </a:endParaRPr>
          </a:p>
          <a:p>
            <a:r>
              <a:rPr lang="de-AT" altLang="de-DE" smtClean="0">
                <a:ea typeface="MS PGothic" pitchFamily="34" charset="-128"/>
              </a:rPr>
              <a:t>Comply or expain (Einhaltung oder Begründung)</a:t>
            </a:r>
          </a:p>
          <a:p>
            <a:endParaRPr lang="de-AT" altLang="de-DE" smtClean="0">
              <a:ea typeface="MS PGothic" pitchFamily="34" charset="-128"/>
            </a:endParaRPr>
          </a:p>
          <a:p>
            <a:r>
              <a:rPr lang="de-AT" altLang="de-DE" smtClean="0">
                <a:ea typeface="MS PGothic" pitchFamily="34" charset="-128"/>
              </a:rPr>
              <a:t>Unternehmen müssen sie über bestimmte Aspekte Bericht erstatten („comply“),</a:t>
            </a:r>
          </a:p>
          <a:p>
            <a:r>
              <a:rPr lang="de-AT" altLang="de-DE" smtClean="0">
                <a:ea typeface="MS PGothic" pitchFamily="34" charset="-128"/>
              </a:rPr>
              <a:t>Unternehmen müssen sie eine Erklärung abgeben, wenn sie zu einem oder zu mehreren bestimmten Aspekten keine Maßnahmen ergreifen („explain“).</a:t>
            </a:r>
          </a:p>
          <a:p>
            <a:endParaRPr lang="de-AT" altLang="de-DE" smtClean="0">
              <a:ea typeface="MS PGothic" pitchFamily="34" charset="-128"/>
            </a:endParaRPr>
          </a:p>
          <a:p>
            <a:endParaRPr lang="de-AT" altLang="de-DE" b="1" smtClean="0">
              <a:ea typeface="MS PGothic" pitchFamily="34" charset="-128"/>
            </a:endParaRPr>
          </a:p>
          <a:p>
            <a:r>
              <a:rPr lang="de-AT" altLang="de-DE" b="1" smtClean="0">
                <a:ea typeface="MS PGothic" pitchFamily="34" charset="-128"/>
              </a:rPr>
              <a:t>Spielraum der Mitgliedstaaten:</a:t>
            </a:r>
          </a:p>
          <a:p>
            <a:r>
              <a:rPr lang="de-DE" altLang="de-DE" smtClean="0">
                <a:solidFill>
                  <a:srgbClr val="DAEDEF"/>
                </a:solidFill>
                <a:ea typeface="MS PGothic" pitchFamily="34" charset="-128"/>
              </a:rPr>
              <a:t>Art. 19a (1) vorletzter Absatz</a:t>
            </a:r>
          </a:p>
          <a:p>
            <a:r>
              <a:rPr lang="de-DE" altLang="de-DE" smtClean="0">
                <a:solidFill>
                  <a:srgbClr val="DAEDEF"/>
                </a:solidFill>
                <a:ea typeface="MS PGothic" pitchFamily="34" charset="-128"/>
              </a:rPr>
              <a:t>Mitgliedstaaten können gestatten, dass Informationen </a:t>
            </a:r>
            <a:r>
              <a:rPr lang="de-DE" altLang="de-DE" smtClean="0">
                <a:ea typeface="MS PGothic" pitchFamily="34" charset="-128"/>
              </a:rPr>
              <a:t>über künftige Entwicklungen oder Belange, über die Verhandlungen geführt werden, können </a:t>
            </a:r>
            <a:r>
              <a:rPr lang="de-DE" altLang="de-DE" smtClean="0">
                <a:solidFill>
                  <a:srgbClr val="DAEDEF"/>
                </a:solidFill>
                <a:ea typeface="MS PGothic" pitchFamily="34" charset="-128"/>
              </a:rPr>
              <a:t>in Ausnahmefällen nicht aufgenommen</a:t>
            </a:r>
            <a:r>
              <a:rPr lang="de-DE" altLang="de-DE" smtClean="0">
                <a:ea typeface="MS PGothic" pitchFamily="34" charset="-128"/>
              </a:rPr>
              <a:t> werden</a:t>
            </a:r>
            <a:r>
              <a:rPr lang="de-DE" altLang="de-DE" smtClean="0">
                <a:solidFill>
                  <a:srgbClr val="DAEDEF"/>
                </a:solidFill>
                <a:ea typeface="MS PGothic" pitchFamily="34" charset="-128"/>
              </a:rPr>
              <a:t>, wenn nach der ordnungsgemäß begründeten  </a:t>
            </a:r>
            <a:r>
              <a:rPr lang="de-DE" altLang="de-DE" smtClean="0">
                <a:ea typeface="MS PGothic" pitchFamily="34" charset="-128"/>
              </a:rPr>
              <a:t>Einschätzung der Mitglieder der Verwaltungs-, Leitungs- und Aufsichtsorgane, eine </a:t>
            </a:r>
            <a:r>
              <a:rPr lang="de-DE" altLang="de-DE" smtClean="0">
                <a:solidFill>
                  <a:srgbClr val="DAEDEF"/>
                </a:solidFill>
                <a:ea typeface="MS PGothic" pitchFamily="34" charset="-128"/>
              </a:rPr>
              <a:t>Offenlegung der Geschäftslage des Unternehmens ernsthaft schaden </a:t>
            </a:r>
            <a:r>
              <a:rPr lang="de-DE" altLang="de-DE" smtClean="0">
                <a:ea typeface="MS PGothic" pitchFamily="34" charset="-128"/>
              </a:rPr>
              <a:t>würde, …</a:t>
            </a:r>
          </a:p>
          <a:p>
            <a:endParaRPr lang="de-AT" altLang="de-DE" smtClean="0">
              <a:ea typeface="MS PGothic" pitchFamily="34" charset="-128"/>
            </a:endParaRPr>
          </a:p>
        </p:txBody>
      </p:sp>
      <p:sp>
        <p:nvSpPr>
          <p:cNvPr id="136196" name="Foliennummernplatzhalter 3"/>
          <p:cNvSpPr>
            <a:spLocks noGrp="1"/>
          </p:cNvSpPr>
          <p:nvPr>
            <p:ph type="sldNum" sz="quarter" idx="5"/>
          </p:nvPr>
        </p:nvSpPr>
        <p:spPr>
          <a:noFill/>
        </p:spPr>
        <p:txBody>
          <a:bodyPr/>
          <a:lstStyle/>
          <a:p>
            <a:fld id="{91265342-54CB-4FA7-B9A3-B48853A92BAA}" type="slidenum">
              <a:rPr lang="en-GB" altLang="de-DE" smtClean="0"/>
              <a:pPr/>
              <a:t>13</a:t>
            </a:fld>
            <a:endParaRPr lang="en-GB" altLang="de-DE"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p:spPr>
        <p:txBody>
          <a:bodyPr/>
          <a:lstStyle/>
          <a:p>
            <a:r>
              <a:rPr lang="de-AT" altLang="de-DE" smtClean="0">
                <a:ea typeface="MS PGothic" pitchFamily="34" charset="-128"/>
              </a:rPr>
              <a:t>WIE</a:t>
            </a:r>
          </a:p>
        </p:txBody>
      </p:sp>
      <p:sp>
        <p:nvSpPr>
          <p:cNvPr id="137220" name="Slide Number Placeholder 3"/>
          <p:cNvSpPr>
            <a:spLocks noGrp="1"/>
          </p:cNvSpPr>
          <p:nvPr>
            <p:ph type="sldNum" sz="quarter" idx="5"/>
          </p:nvPr>
        </p:nvSpPr>
        <p:spPr>
          <a:noFill/>
        </p:spPr>
        <p:txBody>
          <a:bodyPr/>
          <a:lstStyle/>
          <a:p>
            <a:fld id="{BBFDF1D0-B006-466A-ADD4-279BEB64FA76}" type="slidenum">
              <a:rPr lang="en-GB" altLang="de-DE" smtClean="0"/>
              <a:pPr/>
              <a:t>14</a:t>
            </a:fld>
            <a:endParaRPr lang="en-GB" altLang="de-DE"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p:spPr>
        <p:txBody>
          <a:bodyPr/>
          <a:lstStyle/>
          <a:p>
            <a:r>
              <a:rPr lang="de-AT" altLang="de-DE" smtClean="0">
                <a:ea typeface="MS PGothic" pitchFamily="34" charset="-128"/>
              </a:rPr>
              <a:t>WER</a:t>
            </a:r>
          </a:p>
          <a:p>
            <a:endParaRPr lang="de-AT" altLang="de-DE" smtClean="0">
              <a:ea typeface="MS PGothic" pitchFamily="34" charset="-128"/>
            </a:endParaRPr>
          </a:p>
          <a:p>
            <a:r>
              <a:rPr lang="de-AT" altLang="de-DE" smtClean="0">
                <a:ea typeface="MS PGothic" pitchFamily="34" charset="-128"/>
              </a:rPr>
              <a:t>Spielraum der Mitgliedsstaaten: </a:t>
            </a:r>
          </a:p>
          <a:p>
            <a:pPr eaLnBrk="1" hangingPunct="1">
              <a:spcBef>
                <a:spcPct val="0"/>
              </a:spcBef>
            </a:pPr>
            <a:r>
              <a:rPr lang="de-DE" altLang="de-DE" smtClean="0">
                <a:ea typeface="MS PGothic" pitchFamily="34" charset="-128"/>
              </a:rPr>
              <a:t>können die Offenlegung nichtfinanzieller Informationen </a:t>
            </a:r>
            <a:r>
              <a:rPr lang="de-DE" altLang="de-DE" b="1" smtClean="0">
                <a:ea typeface="MS PGothic" pitchFamily="34" charset="-128"/>
              </a:rPr>
              <a:t>auch von anderen Unternehmen </a:t>
            </a:r>
            <a:r>
              <a:rPr lang="de-DE" altLang="de-DE" smtClean="0">
                <a:ea typeface="MS PGothic" pitchFamily="34" charset="-128"/>
              </a:rPr>
              <a:t>und Gruppen verlangen</a:t>
            </a:r>
          </a:p>
          <a:p>
            <a:endParaRPr lang="de-AT" altLang="de-DE" smtClean="0">
              <a:ea typeface="MS PGothic" pitchFamily="34" charset="-128"/>
            </a:endParaRPr>
          </a:p>
        </p:txBody>
      </p:sp>
      <p:sp>
        <p:nvSpPr>
          <p:cNvPr id="138244" name="Slide Number Placeholder 3"/>
          <p:cNvSpPr>
            <a:spLocks noGrp="1"/>
          </p:cNvSpPr>
          <p:nvPr>
            <p:ph type="sldNum" sz="quarter" idx="5"/>
          </p:nvPr>
        </p:nvSpPr>
        <p:spPr>
          <a:noFill/>
        </p:spPr>
        <p:txBody>
          <a:bodyPr/>
          <a:lstStyle/>
          <a:p>
            <a:fld id="{FFB6E62D-D286-432A-A56A-2CE0C6E5BEFF}" type="slidenum">
              <a:rPr lang="en-GB" altLang="de-DE" smtClean="0"/>
              <a:pPr/>
              <a:t>15</a:t>
            </a:fld>
            <a:endParaRPr lang="en-GB" altLang="de-DE"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p:spPr>
        <p:txBody>
          <a:bodyPr/>
          <a:lstStyle/>
          <a:p>
            <a:r>
              <a:rPr lang="de-AT" altLang="de-DE" smtClean="0">
                <a:ea typeface="MS PGothic" pitchFamily="34" charset="-128"/>
              </a:rPr>
              <a:t>ALTERNATIVEN</a:t>
            </a:r>
          </a:p>
        </p:txBody>
      </p:sp>
      <p:sp>
        <p:nvSpPr>
          <p:cNvPr id="139268" name="Slide Number Placeholder 3"/>
          <p:cNvSpPr>
            <a:spLocks noGrp="1"/>
          </p:cNvSpPr>
          <p:nvPr>
            <p:ph type="sldNum" sz="quarter" idx="5"/>
          </p:nvPr>
        </p:nvSpPr>
        <p:spPr>
          <a:noFill/>
        </p:spPr>
        <p:txBody>
          <a:bodyPr/>
          <a:lstStyle/>
          <a:p>
            <a:fld id="{01C7AFA4-A7DA-4D66-8336-9F0393319843}" type="slidenum">
              <a:rPr lang="en-GB" altLang="de-DE" smtClean="0"/>
              <a:pPr/>
              <a:t>16</a:t>
            </a:fld>
            <a:endParaRPr lang="en-GB" altLang="de-DE"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Folienbildplatzhalter 1"/>
          <p:cNvSpPr>
            <a:spLocks noGrp="1" noRot="1" noChangeAspect="1" noTextEdit="1"/>
          </p:cNvSpPr>
          <p:nvPr>
            <p:ph type="sldImg"/>
          </p:nvPr>
        </p:nvSpPr>
        <p:spPr>
          <a:ln/>
        </p:spPr>
      </p:sp>
      <p:sp>
        <p:nvSpPr>
          <p:cNvPr id="140291" name="Notizenplatzhalter 2"/>
          <p:cNvSpPr>
            <a:spLocks noGrp="1"/>
          </p:cNvSpPr>
          <p:nvPr>
            <p:ph type="body" idx="1"/>
          </p:nvPr>
        </p:nvSpPr>
        <p:spPr>
          <a:noFill/>
          <a:ln/>
        </p:spPr>
        <p:txBody>
          <a:bodyPr/>
          <a:lstStyle/>
          <a:p>
            <a:endParaRPr lang="de-AT" smtClean="0">
              <a:ea typeface="MS PGothic" pitchFamily="34" charset="-128"/>
            </a:endParaRPr>
          </a:p>
        </p:txBody>
      </p:sp>
      <p:sp>
        <p:nvSpPr>
          <p:cNvPr id="140292" name="Foliennummernplatzhalter 3"/>
          <p:cNvSpPr>
            <a:spLocks noGrp="1"/>
          </p:cNvSpPr>
          <p:nvPr>
            <p:ph type="sldNum" sz="quarter" idx="5"/>
          </p:nvPr>
        </p:nvSpPr>
        <p:spPr>
          <a:noFill/>
        </p:spPr>
        <p:txBody>
          <a:bodyPr/>
          <a:lstStyle/>
          <a:p>
            <a:fld id="{5A5BEFAC-86B4-44C5-B6FC-B09972C8A925}" type="slidenum">
              <a:rPr lang="en-US" smtClean="0"/>
              <a:pPr/>
              <a:t>17</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normAutofit lnSpcReduction="10000"/>
          </a:bodyPr>
          <a:lstStyle/>
          <a:p>
            <a:pPr>
              <a:lnSpc>
                <a:spcPct val="90000"/>
              </a:lnSpc>
              <a:defRPr/>
            </a:pPr>
            <a:r>
              <a:rPr lang="de-AT" sz="1400" b="1" i="1" dirty="0" smtClean="0">
                <a:latin typeface="Calibri" panose="020F0502020204030204" pitchFamily="34" charset="0"/>
                <a:ea typeface="MS PGothic" panose="020B0600070205080204" pitchFamily="34" charset="-128"/>
              </a:rPr>
              <a:t>Art 20 RL 2013/34</a:t>
            </a:r>
          </a:p>
          <a:p>
            <a:pPr>
              <a:lnSpc>
                <a:spcPct val="90000"/>
              </a:lnSpc>
              <a:buFontTx/>
              <a:buAutoNum type="arabicParenBoth"/>
              <a:defRPr/>
            </a:pPr>
            <a:r>
              <a:rPr lang="de-AT" sz="1400" b="1" i="1" dirty="0" smtClean="0">
                <a:latin typeface="Calibri" panose="020F0502020204030204" pitchFamily="34" charset="0"/>
                <a:ea typeface="MS PGothic" panose="020B0600070205080204" pitchFamily="34" charset="-128"/>
              </a:rPr>
              <a:t>Ein  Unternehmen  nach  Artikel  2  Absatz  1  Buchstabe  a nimmt  eine  Erklärung  zur  Unternehmensführung  in  seinen  La­gebericht  auf.  Diese  Erklärung  bildet  einen  gesonderten  Ab­schnitt  im  Lagebericht  und  enthält  zumindest  die  folgenden  Angaben: ….</a:t>
            </a:r>
            <a:endParaRPr lang="de-DE" sz="1400" b="1" i="1" dirty="0" smtClean="0">
              <a:latin typeface="Calibri" panose="020F0502020204030204" pitchFamily="34" charset="0"/>
              <a:ea typeface="MS PGothic" panose="020B0600070205080204" pitchFamily="34" charset="-128"/>
            </a:endParaRPr>
          </a:p>
          <a:p>
            <a:pPr>
              <a:lnSpc>
                <a:spcPct val="90000"/>
              </a:lnSpc>
              <a:defRPr/>
            </a:pPr>
            <a:endParaRPr lang="de-DE" sz="1400" b="1" i="1" dirty="0" smtClean="0">
              <a:latin typeface="Calibri" panose="020F0502020204030204" pitchFamily="34" charset="0"/>
              <a:ea typeface="MS PGothic" panose="020B0600070205080204" pitchFamily="34" charset="-128"/>
            </a:endParaRPr>
          </a:p>
          <a:p>
            <a:pPr>
              <a:lnSpc>
                <a:spcPct val="90000"/>
              </a:lnSpc>
              <a:defRPr/>
            </a:pPr>
            <a:r>
              <a:rPr lang="de-DE" sz="1400" b="1" i="1" dirty="0" smtClean="0">
                <a:latin typeface="Calibri" panose="020F0502020204030204" pitchFamily="34" charset="0"/>
                <a:ea typeface="MS PGothic" panose="020B0600070205080204" pitchFamily="34" charset="-128"/>
              </a:rPr>
              <a:t>Artikel 20</a:t>
            </a:r>
            <a:r>
              <a:rPr lang="de-DE" sz="1400" dirty="0" smtClean="0">
                <a:latin typeface="Calibri" panose="020F0502020204030204" pitchFamily="34" charset="0"/>
                <a:ea typeface="MS PGothic" panose="020B0600070205080204" pitchFamily="34" charset="-128"/>
              </a:rPr>
              <a:t> wird wie folgt geändert:</a:t>
            </a:r>
            <a:endParaRPr lang="de-AT" sz="1400" dirty="0" smtClean="0">
              <a:latin typeface="Calibri" panose="020F0502020204030204" pitchFamily="34" charset="0"/>
              <a:ea typeface="MS PGothic" panose="020B0600070205080204" pitchFamily="34" charset="-128"/>
            </a:endParaRPr>
          </a:p>
          <a:p>
            <a:pPr>
              <a:lnSpc>
                <a:spcPct val="90000"/>
              </a:lnSpc>
              <a:defRPr/>
            </a:pPr>
            <a:r>
              <a:rPr lang="de-DE" sz="1400" dirty="0" smtClean="0">
                <a:latin typeface="Calibri" panose="020F0502020204030204" pitchFamily="34" charset="0"/>
                <a:ea typeface="MS PGothic" panose="020B0600070205080204" pitchFamily="34" charset="-128"/>
              </a:rPr>
              <a:t>a)	In Absatz 1 wird folgender Buchstabe ▌ angefügt:</a:t>
            </a:r>
            <a:endParaRPr lang="de-AT" sz="1400" dirty="0" smtClean="0">
              <a:latin typeface="Calibri" panose="020F0502020204030204" pitchFamily="34" charset="0"/>
              <a:ea typeface="MS PGothic" panose="020B0600070205080204" pitchFamily="34" charset="-128"/>
            </a:endParaRPr>
          </a:p>
          <a:p>
            <a:pPr>
              <a:lnSpc>
                <a:spcPct val="90000"/>
              </a:lnSpc>
              <a:defRPr/>
            </a:pPr>
            <a:r>
              <a:rPr lang="de-DE" sz="1400" dirty="0" smtClean="0">
                <a:latin typeface="Calibri" panose="020F0502020204030204" pitchFamily="34" charset="0"/>
                <a:ea typeface="MS PGothic" panose="020B0600070205080204" pitchFamily="34" charset="-128"/>
              </a:rPr>
              <a:t>„g)	eine Beschreibung der </a:t>
            </a:r>
            <a:r>
              <a:rPr lang="de-DE" sz="1400" dirty="0" err="1" smtClean="0">
                <a:latin typeface="Calibri" panose="020F0502020204030204" pitchFamily="34" charset="0"/>
                <a:ea typeface="MS PGothic" panose="020B0600070205080204" pitchFamily="34" charset="-128"/>
              </a:rPr>
              <a:t>Diversitätsstrategie</a:t>
            </a:r>
            <a:r>
              <a:rPr lang="de-DE" sz="1400" b="1" i="1" dirty="0" smtClean="0">
                <a:latin typeface="Calibri" panose="020F0502020204030204" pitchFamily="34" charset="0"/>
                <a:ea typeface="MS PGothic" panose="020B0600070205080204" pitchFamily="34" charset="-128"/>
              </a:rPr>
              <a:t>, die im Zusammenhang mit der</a:t>
            </a:r>
            <a:r>
              <a:rPr lang="de-DE" sz="1400" dirty="0" smtClean="0">
                <a:latin typeface="Calibri" panose="020F0502020204030204" pitchFamily="34" charset="0"/>
                <a:ea typeface="MS PGothic" panose="020B0600070205080204" pitchFamily="34" charset="-128"/>
              </a:rPr>
              <a:t> Verwaltungs-, Leitungs- und Aufsichtsorgane</a:t>
            </a:r>
            <a:r>
              <a:rPr lang="de-DE" sz="1400" b="1" i="1" dirty="0" smtClean="0">
                <a:latin typeface="Calibri" panose="020F0502020204030204" pitchFamily="34" charset="0"/>
                <a:ea typeface="MS PGothic" panose="020B0600070205080204" pitchFamily="34" charset="-128"/>
              </a:rPr>
              <a:t> des Unternehmens</a:t>
            </a:r>
            <a:r>
              <a:rPr lang="de-DE" sz="1400" dirty="0" smtClean="0">
                <a:latin typeface="Calibri" panose="020F0502020204030204" pitchFamily="34" charset="0"/>
                <a:ea typeface="MS PGothic" panose="020B0600070205080204" pitchFamily="34" charset="-128"/>
              </a:rPr>
              <a:t> in Bezug auf Aspekte wie</a:t>
            </a:r>
            <a:r>
              <a:rPr lang="de-DE" sz="1400" b="1" i="1" dirty="0" smtClean="0">
                <a:latin typeface="Calibri" panose="020F0502020204030204" pitchFamily="34" charset="0"/>
                <a:ea typeface="MS PGothic" panose="020B0600070205080204" pitchFamily="34" charset="-128"/>
              </a:rPr>
              <a:t> beispielsweise </a:t>
            </a:r>
            <a:r>
              <a:rPr lang="de-DE" sz="1400" dirty="0" smtClean="0">
                <a:latin typeface="Calibri" panose="020F0502020204030204" pitchFamily="34" charset="0"/>
                <a:ea typeface="MS PGothic" panose="020B0600070205080204" pitchFamily="34" charset="-128"/>
              </a:rPr>
              <a:t>Alter, Geschlecht,</a:t>
            </a:r>
            <a:r>
              <a:rPr lang="de-DE" sz="1400" b="1" i="1" dirty="0" smtClean="0">
                <a:latin typeface="Calibri" panose="020F0502020204030204" pitchFamily="34" charset="0"/>
                <a:ea typeface="MS PGothic" panose="020B0600070205080204" pitchFamily="34" charset="-128"/>
              </a:rPr>
              <a:t> ▌</a:t>
            </a:r>
            <a:r>
              <a:rPr lang="de-DE" sz="1400" dirty="0" smtClean="0">
                <a:latin typeface="Calibri" panose="020F0502020204030204" pitchFamily="34" charset="0"/>
                <a:ea typeface="MS PGothic" panose="020B0600070205080204" pitchFamily="34" charset="-128"/>
              </a:rPr>
              <a:t> Bildungs- und Berufshintergrund</a:t>
            </a:r>
            <a:r>
              <a:rPr lang="de-DE" sz="1400" b="1" i="1" dirty="0" smtClean="0">
                <a:latin typeface="Calibri" panose="020F0502020204030204" pitchFamily="34" charset="0"/>
                <a:ea typeface="MS PGothic" panose="020B0600070205080204" pitchFamily="34" charset="-128"/>
              </a:rPr>
              <a:t> verfolgt wird</a:t>
            </a:r>
            <a:r>
              <a:rPr lang="de-DE" sz="1400" dirty="0" smtClean="0">
                <a:latin typeface="Calibri" panose="020F0502020204030204" pitchFamily="34" charset="0"/>
                <a:ea typeface="MS PGothic" panose="020B0600070205080204" pitchFamily="34" charset="-128"/>
              </a:rPr>
              <a:t>, der Ziele dieser </a:t>
            </a:r>
            <a:r>
              <a:rPr lang="de-DE" sz="1400" dirty="0" err="1" smtClean="0">
                <a:latin typeface="Calibri" panose="020F0502020204030204" pitchFamily="34" charset="0"/>
                <a:ea typeface="MS PGothic" panose="020B0600070205080204" pitchFamily="34" charset="-128"/>
              </a:rPr>
              <a:t>Diversitätsstrategie</a:t>
            </a:r>
            <a:r>
              <a:rPr lang="de-DE" sz="1400" dirty="0" smtClean="0">
                <a:latin typeface="Calibri" panose="020F0502020204030204" pitchFamily="34" charset="0"/>
                <a:ea typeface="MS PGothic" panose="020B0600070205080204" pitchFamily="34" charset="-128"/>
              </a:rPr>
              <a:t> sowie der Art und Weise der Umsetzung dieser Strategie und der Ergebnisse dieser Umsetzung im Berichtszeitraum. </a:t>
            </a:r>
            <a:r>
              <a:rPr lang="de-DE" sz="1400" b="1" i="1" dirty="0" smtClean="0">
                <a:latin typeface="Calibri" panose="020F0502020204030204" pitchFamily="34" charset="0"/>
                <a:ea typeface="MS PGothic" panose="020B0600070205080204" pitchFamily="34" charset="-128"/>
              </a:rPr>
              <a:t>Wird</a:t>
            </a:r>
            <a:r>
              <a:rPr lang="de-DE" sz="1400" dirty="0" smtClean="0">
                <a:latin typeface="Calibri" panose="020F0502020204030204" pitchFamily="34" charset="0"/>
                <a:ea typeface="MS PGothic" panose="020B0600070205080204" pitchFamily="34" charset="-128"/>
              </a:rPr>
              <a:t> eine derartige Strategie</a:t>
            </a:r>
            <a:r>
              <a:rPr lang="de-DE" sz="1400" b="1" i="1" dirty="0" smtClean="0">
                <a:latin typeface="Calibri" panose="020F0502020204030204" pitchFamily="34" charset="0"/>
                <a:ea typeface="MS PGothic" panose="020B0600070205080204" pitchFamily="34" charset="-128"/>
              </a:rPr>
              <a:t> nicht verfolgt</a:t>
            </a:r>
            <a:r>
              <a:rPr lang="de-DE" sz="1400" dirty="0" smtClean="0">
                <a:latin typeface="Calibri" panose="020F0502020204030204" pitchFamily="34" charset="0"/>
                <a:ea typeface="MS PGothic" panose="020B0600070205080204" pitchFamily="34" charset="-128"/>
              </a:rPr>
              <a:t>,</a:t>
            </a:r>
            <a:r>
              <a:rPr lang="de-DE" sz="1400" b="1" i="1" dirty="0" smtClean="0">
                <a:latin typeface="Calibri" panose="020F0502020204030204" pitchFamily="34" charset="0"/>
                <a:ea typeface="MS PGothic" panose="020B0600070205080204" pitchFamily="34" charset="-128"/>
              </a:rPr>
              <a:t> wird in der</a:t>
            </a:r>
            <a:r>
              <a:rPr lang="de-DE" sz="1400" dirty="0" smtClean="0">
                <a:latin typeface="Calibri" panose="020F0502020204030204" pitchFamily="34" charset="0"/>
                <a:ea typeface="MS PGothic" panose="020B0600070205080204" pitchFamily="34" charset="-128"/>
              </a:rPr>
              <a:t> Erklärung</a:t>
            </a:r>
            <a:r>
              <a:rPr lang="de-DE" sz="1400" b="1" i="1" dirty="0" smtClean="0">
                <a:latin typeface="Calibri" panose="020F0502020204030204" pitchFamily="34" charset="0"/>
                <a:ea typeface="MS PGothic" panose="020B0600070205080204" pitchFamily="34" charset="-128"/>
              </a:rPr>
              <a:t> erläutert</a:t>
            </a:r>
            <a:r>
              <a:rPr lang="de-DE" sz="1400" dirty="0" smtClean="0">
                <a:latin typeface="Calibri" panose="020F0502020204030204" pitchFamily="34" charset="0"/>
                <a:ea typeface="MS PGothic" panose="020B0600070205080204" pitchFamily="34" charset="-128"/>
              </a:rPr>
              <a:t>, warum dies der Fall ist.</a:t>
            </a:r>
            <a:r>
              <a:rPr lang="de-DE" altLang="de-DE" sz="1400" dirty="0" smtClean="0">
                <a:latin typeface="Calibri" panose="020F0502020204030204" pitchFamily="34" charset="0"/>
                <a:ea typeface="MS PGothic" panose="020B0600070205080204" pitchFamily="34" charset="-128"/>
              </a:rPr>
              <a:t>“</a:t>
            </a:r>
            <a:endParaRPr lang="de-AT" altLang="ja-JP" sz="1400" dirty="0" smtClean="0">
              <a:latin typeface="Calibri" panose="020F0502020204030204" pitchFamily="34" charset="0"/>
              <a:ea typeface="MS PGothic" panose="020B0600070205080204" pitchFamily="34" charset="-128"/>
            </a:endParaRPr>
          </a:p>
          <a:p>
            <a:pPr>
              <a:lnSpc>
                <a:spcPct val="90000"/>
              </a:lnSpc>
              <a:defRPr/>
            </a:pPr>
            <a:r>
              <a:rPr lang="de-DE" sz="1400" dirty="0" smtClean="0">
                <a:latin typeface="Calibri" panose="020F0502020204030204" pitchFamily="34" charset="0"/>
                <a:ea typeface="MS PGothic" panose="020B0600070205080204" pitchFamily="34" charset="-128"/>
              </a:rPr>
              <a:t>b)	</a:t>
            </a:r>
            <a:r>
              <a:rPr lang="de-DE" sz="1400" b="1" i="1" dirty="0" smtClean="0">
                <a:latin typeface="Calibri" panose="020F0502020204030204" pitchFamily="34" charset="0"/>
                <a:ea typeface="MS PGothic" panose="020B0600070205080204" pitchFamily="34" charset="-128"/>
              </a:rPr>
              <a:t>Absatz 3 erhält folgende Fassung:</a:t>
            </a:r>
            <a:endParaRPr lang="de-AT" sz="1400" dirty="0" smtClean="0">
              <a:latin typeface="Calibri" panose="020F0502020204030204" pitchFamily="34" charset="0"/>
              <a:ea typeface="MS PGothic" panose="020B0600070205080204" pitchFamily="34" charset="-128"/>
            </a:endParaRPr>
          </a:p>
          <a:p>
            <a:pPr>
              <a:lnSpc>
                <a:spcPct val="90000"/>
              </a:lnSpc>
              <a:defRPr/>
            </a:pPr>
            <a:r>
              <a:rPr lang="de-DE" sz="1400" b="1" i="1" dirty="0" smtClean="0">
                <a:latin typeface="Calibri" panose="020F0502020204030204" pitchFamily="34" charset="0"/>
                <a:ea typeface="MS PGothic" panose="020B0600070205080204" pitchFamily="34" charset="-128"/>
              </a:rPr>
              <a:t>„3.	Der Abschlussprüfer oder die Prüfungsgesellschaft gibt gemäß Artikel 34 Absatz 1 Unterabsatz 2 ein Urteil hinsichtlich der nach Absatz 1 Buchstaben c und d geforderten Angaben ab und überprüft, ob die in Absatz 1 Buchstaben a, b, e, f und g genannten Angaben gemacht wurden.</a:t>
            </a:r>
            <a:r>
              <a:rPr lang="de-DE" altLang="de-DE" sz="1400" b="1" i="1" dirty="0" smtClean="0">
                <a:latin typeface="Calibri" panose="020F0502020204030204" pitchFamily="34" charset="0"/>
                <a:ea typeface="MS PGothic" panose="020B0600070205080204" pitchFamily="34" charset="-128"/>
              </a:rPr>
              <a:t>“</a:t>
            </a:r>
            <a:endParaRPr lang="de-AT" altLang="ja-JP" sz="1400" dirty="0" smtClean="0">
              <a:latin typeface="Calibri" panose="020F0502020204030204" pitchFamily="34" charset="0"/>
              <a:ea typeface="MS PGothic" panose="020B0600070205080204" pitchFamily="34" charset="-128"/>
            </a:endParaRPr>
          </a:p>
          <a:p>
            <a:pPr>
              <a:lnSpc>
                <a:spcPct val="90000"/>
              </a:lnSpc>
              <a:defRPr/>
            </a:pPr>
            <a:endParaRPr lang="de-AT" dirty="0" smtClean="0">
              <a:latin typeface="Times" panose="02020603050405020304" pitchFamily="18" charset="0"/>
              <a:ea typeface="MS PGothic" panose="020B0600070205080204" pitchFamily="34" charset="-128"/>
            </a:endParaRPr>
          </a:p>
        </p:txBody>
      </p:sp>
      <p:sp>
        <p:nvSpPr>
          <p:cNvPr id="141316" name="Foliennummernplatzhalter 3"/>
          <p:cNvSpPr>
            <a:spLocks noGrp="1"/>
          </p:cNvSpPr>
          <p:nvPr>
            <p:ph type="sldNum" sz="quarter" idx="5"/>
          </p:nvPr>
        </p:nvSpPr>
        <p:spPr>
          <a:noFill/>
        </p:spPr>
        <p:txBody>
          <a:bodyPr/>
          <a:lstStyle/>
          <a:p>
            <a:fld id="{6ADE41DD-79D9-44B4-9EDB-DA4861A545BD}" type="slidenum">
              <a:rPr lang="en-GB" altLang="de-DE" smtClean="0"/>
              <a:pPr/>
              <a:t>18</a:t>
            </a:fld>
            <a:endParaRPr lang="en-GB" altLang="de-DE"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Folienbildplatzhalter 1"/>
          <p:cNvSpPr>
            <a:spLocks noGrp="1" noRot="1" noChangeAspect="1" noTextEdit="1"/>
          </p:cNvSpPr>
          <p:nvPr>
            <p:ph type="sldImg"/>
          </p:nvPr>
        </p:nvSpPr>
        <p:spPr>
          <a:ln/>
        </p:spPr>
      </p:sp>
      <p:sp>
        <p:nvSpPr>
          <p:cNvPr id="142339" name="Notizenplatzhalter 2"/>
          <p:cNvSpPr>
            <a:spLocks noGrp="1"/>
          </p:cNvSpPr>
          <p:nvPr>
            <p:ph type="body" idx="1"/>
          </p:nvPr>
        </p:nvSpPr>
        <p:spPr>
          <a:noFill/>
          <a:ln/>
        </p:spPr>
        <p:txBody>
          <a:bodyPr/>
          <a:lstStyle/>
          <a:p>
            <a:r>
              <a:rPr lang="en-US" altLang="de-DE" smtClean="0">
                <a:ea typeface="MS PGothic" pitchFamily="34" charset="-128"/>
              </a:rPr>
              <a:t>Next steps</a:t>
            </a:r>
          </a:p>
          <a:p>
            <a:r>
              <a:rPr lang="en-US" altLang="de-DE" smtClean="0">
                <a:ea typeface="MS PGothic" pitchFamily="34" charset="-128"/>
              </a:rPr>
              <a:t>In order to become law, the Commission's proposal needs to be adopted jointly by the European Parliament and by the EU Member States in the Council (which votes by qualified majority). Following today's adoption by the European Parliament, the Council is expected to formally adopt the proposal in the coming weeks.</a:t>
            </a:r>
          </a:p>
          <a:p>
            <a:endParaRPr lang="de-AT" altLang="de-DE" smtClean="0">
              <a:ea typeface="MS PGothic" pitchFamily="34" charset="-128"/>
            </a:endParaRPr>
          </a:p>
          <a:p>
            <a:r>
              <a:rPr lang="de-AT" altLang="de-DE" smtClean="0">
                <a:ea typeface="MS PGothic" pitchFamily="34" charset="-128"/>
              </a:rPr>
              <a:t>http://europa.eu/rapid/press-release_STATEMENT-14-124_en.htm </a:t>
            </a:r>
          </a:p>
        </p:txBody>
      </p:sp>
      <p:sp>
        <p:nvSpPr>
          <p:cNvPr id="142340" name="Foliennummernplatzhalter 3"/>
          <p:cNvSpPr>
            <a:spLocks noGrp="1"/>
          </p:cNvSpPr>
          <p:nvPr>
            <p:ph type="sldNum" sz="quarter" idx="5"/>
          </p:nvPr>
        </p:nvSpPr>
        <p:spPr>
          <a:noFill/>
        </p:spPr>
        <p:txBody>
          <a:bodyPr/>
          <a:lstStyle/>
          <a:p>
            <a:fld id="{B114EC69-8A94-421D-B9B0-0C1460385A13}" type="slidenum">
              <a:rPr lang="en-GB" altLang="de-DE" smtClean="0"/>
              <a:pPr/>
              <a:t>19</a:t>
            </a:fld>
            <a:endParaRPr lang="en-GB" altLang="de-DE"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Folienbildplatzhalter 1"/>
          <p:cNvSpPr>
            <a:spLocks noGrp="1" noRot="1" noChangeAspect="1" noTextEdit="1"/>
          </p:cNvSpPr>
          <p:nvPr>
            <p:ph type="sldImg"/>
          </p:nvPr>
        </p:nvSpPr>
        <p:spPr>
          <a:ln/>
        </p:spPr>
      </p:sp>
      <p:sp>
        <p:nvSpPr>
          <p:cNvPr id="143363" name="Notizenplatzhalter 2"/>
          <p:cNvSpPr>
            <a:spLocks noGrp="1"/>
          </p:cNvSpPr>
          <p:nvPr>
            <p:ph type="body" idx="1"/>
          </p:nvPr>
        </p:nvSpPr>
        <p:spPr>
          <a:noFill/>
          <a:ln/>
        </p:spPr>
        <p:txBody>
          <a:bodyPr/>
          <a:lstStyle/>
          <a:p>
            <a:endParaRPr lang="de-AT" smtClean="0">
              <a:ea typeface="MS PGothic" pitchFamily="34" charset="-128"/>
            </a:endParaRPr>
          </a:p>
        </p:txBody>
      </p:sp>
      <p:sp>
        <p:nvSpPr>
          <p:cNvPr id="143364" name="Foliennummernplatzhalter 3"/>
          <p:cNvSpPr>
            <a:spLocks noGrp="1"/>
          </p:cNvSpPr>
          <p:nvPr>
            <p:ph type="sldNum" sz="quarter" idx="5"/>
          </p:nvPr>
        </p:nvSpPr>
        <p:spPr>
          <a:noFill/>
        </p:spPr>
        <p:txBody>
          <a:bodyPr/>
          <a:lstStyle/>
          <a:p>
            <a:fld id="{1A8980FA-AEE9-4632-99FF-9DDB12A32603}" type="slidenum">
              <a:rPr lang="en-US" smtClean="0"/>
              <a:pPr/>
              <a:t>26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 y="6400800"/>
            <a:ext cx="457200" cy="457200"/>
          </a:xfrm>
          <a:prstGeom prst="rect">
            <a:avLst/>
          </a:prstGeom>
          <a:noFill/>
          <a:ln>
            <a:noFill/>
          </a:ln>
          <a:extLst/>
        </p:spPr>
        <p:txBody>
          <a:bodyPr/>
          <a:lstStyle/>
          <a:p>
            <a:pPr algn="r">
              <a:defRPr/>
            </a:pPr>
            <a:fld id="{EA6AE219-C511-472C-90A9-0CCF4D3761D2}"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5" name="AutoShape 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178179" name="Rectangle 3"/>
          <p:cNvSpPr>
            <a:spLocks noGrp="1" noChangeArrowheads="1"/>
          </p:cNvSpPr>
          <p:nvPr>
            <p:ph type="subTitle" idx="1"/>
          </p:nvPr>
        </p:nvSpPr>
        <p:spPr>
          <a:xfrm>
            <a:off x="1371600" y="3886200"/>
            <a:ext cx="6400800" cy="1752600"/>
          </a:xfrm>
        </p:spPr>
        <p:txBody>
          <a:bodyPr/>
          <a:lstStyle>
            <a:lvl1pPr marL="0" indent="0" algn="ctr">
              <a:defRPr/>
            </a:lvl1pPr>
          </a:lstStyle>
          <a:p>
            <a:r>
              <a:rPr lang="de-AT"/>
              <a:t>Formatvorlage des Untertitelmasters durch Klicken bearbeiten</a:t>
            </a:r>
          </a:p>
        </p:txBody>
      </p:sp>
      <p:sp>
        <p:nvSpPr>
          <p:cNvPr id="178180" name="Rectangle 4"/>
          <p:cNvSpPr>
            <a:spLocks noGrp="1" noChangeArrowheads="1"/>
          </p:cNvSpPr>
          <p:nvPr>
            <p:ph type="ctrTitle"/>
          </p:nvPr>
        </p:nvSpPr>
        <p:spPr>
          <a:xfrm>
            <a:off x="685800" y="2130425"/>
            <a:ext cx="7772400" cy="1470025"/>
          </a:xfrm>
        </p:spPr>
        <p:txBody>
          <a:bodyPr/>
          <a:lstStyle>
            <a:lvl1pPr>
              <a:defRPr/>
            </a:lvl1pPr>
          </a:lstStyle>
          <a:p>
            <a:r>
              <a:rPr lang="de-AT"/>
              <a:t>Titelmasterformat durch Klicken bearbeiten</a:t>
            </a:r>
          </a:p>
        </p:txBody>
      </p:sp>
      <p:sp>
        <p:nvSpPr>
          <p:cNvPr id="6" name="Fußzeilenplatzhalter 2"/>
          <p:cNvSpPr>
            <a:spLocks noGrp="1"/>
          </p:cNvSpPr>
          <p:nvPr>
            <p:ph type="ftr" sz="quarter" idx="10"/>
          </p:nvPr>
        </p:nvSpPr>
        <p:spPr/>
        <p:txBody>
          <a:bodyPr/>
          <a:lstStyle>
            <a:lvl1pPr>
              <a:defRPr/>
            </a:lvl1pPr>
          </a:lstStyle>
          <a:p>
            <a:pPr>
              <a:defRPr/>
            </a:pPr>
            <a:r>
              <a:rPr lang="de-AT"/>
              <a:t>ASRA Preisverleihung 22.10.2014</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Fußzeilenplatzhalter 1"/>
          <p:cNvSpPr>
            <a:spLocks noGrp="1"/>
          </p:cNvSpPr>
          <p:nvPr>
            <p:ph type="ftr" sz="quarter" idx="10"/>
          </p:nvPr>
        </p:nvSpPr>
        <p:spPr/>
        <p:txBody>
          <a:bodyPr/>
          <a:lstStyle>
            <a:lvl1pPr>
              <a:defRPr/>
            </a:lvl1pPr>
          </a:lstStyle>
          <a:p>
            <a:pPr>
              <a:defRPr/>
            </a:pPr>
            <a:r>
              <a:rPr lang="de-AT"/>
              <a:t>ASRA Preisverleihung 22.10.2014</a:t>
            </a:r>
          </a:p>
        </p:txBody>
      </p:sp>
      <p:sp>
        <p:nvSpPr>
          <p:cNvPr id="4" name="Datumsplatzhalter 2"/>
          <p:cNvSpPr>
            <a:spLocks noGrp="1"/>
          </p:cNvSpPr>
          <p:nvPr>
            <p:ph type="dt" sz="half" idx="11"/>
          </p:nvPr>
        </p:nvSpPr>
        <p:spPr/>
        <p:txBody>
          <a:bodyPr/>
          <a:lstStyle>
            <a:lvl1pPr>
              <a:defRPr/>
            </a:lvl1pPr>
          </a:lstStyle>
          <a:p>
            <a:pPr>
              <a:defRPr/>
            </a:pPr>
            <a:endParaRPr lang="de-AT"/>
          </a:p>
        </p:txBody>
      </p:sp>
      <p:sp>
        <p:nvSpPr>
          <p:cNvPr id="5" name="Foliennummernplatzhalter 3"/>
          <p:cNvSpPr>
            <a:spLocks noGrp="1"/>
          </p:cNvSpPr>
          <p:nvPr>
            <p:ph type="sldNum" sz="quarter" idx="12"/>
          </p:nvPr>
        </p:nvSpPr>
        <p:spPr/>
        <p:txBody>
          <a:bodyPr/>
          <a:lstStyle>
            <a:lvl1pPr>
              <a:defRPr/>
            </a:lvl1pPr>
          </a:lstStyle>
          <a:p>
            <a:pPr>
              <a:defRPr/>
            </a:pPr>
            <a:fld id="{B136A4B8-B6D9-4B1F-821A-88121D847687}" type="slidenum">
              <a:rPr lang="de-AT"/>
              <a:pPr>
                <a:defRPr/>
              </a:pPr>
              <a:t>‹Nr.›</a:t>
            </a:fld>
            <a:endParaRPr lang="de-A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el und Inhalt">
    <p:spTree>
      <p:nvGrpSpPr>
        <p:cNvPr id="1" name=""/>
        <p:cNvGrpSpPr/>
        <p:nvPr/>
      </p:nvGrpSpPr>
      <p:grpSpPr>
        <a:xfrm>
          <a:off x="0" y="0"/>
          <a:ext cx="0" cy="0"/>
          <a:chOff x="0" y="0"/>
          <a:chExt cx="0" cy="0"/>
        </a:xfrm>
      </p:grpSpPr>
      <p:sp>
        <p:nvSpPr>
          <p:cNvPr id="4"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9D61D94A-AA78-4C77-8AD3-56A2ED69C5A1}"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5"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2" name="Titel 1"/>
          <p:cNvSpPr>
            <a:spLocks noGrp="1"/>
          </p:cNvSpPr>
          <p:nvPr>
            <p:ph type="title"/>
          </p:nvPr>
        </p:nvSpPr>
        <p:spPr/>
        <p:txBody>
          <a:bodyPr/>
          <a:lstStyle/>
          <a:p>
            <a:r>
              <a:rPr lang="de-AT" smtClean="0"/>
              <a:t>Mastertitelformat bearbeiten</a:t>
            </a:r>
            <a:endParaRPr lang="de-DE"/>
          </a:p>
        </p:txBody>
      </p:sp>
      <p:sp>
        <p:nvSpPr>
          <p:cNvPr id="3" name="Inhaltsplatzhalter 2"/>
          <p:cNvSpPr>
            <a:spLocks noGrp="1"/>
          </p:cNvSpPr>
          <p:nvPr>
            <p:ph idx="1"/>
          </p:nvPr>
        </p:nvSpPr>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6" name="Fußzeilenplatzhalter 2"/>
          <p:cNvSpPr>
            <a:spLocks noGrp="1"/>
          </p:cNvSpPr>
          <p:nvPr>
            <p:ph type="ftr" sz="quarter" idx="10"/>
          </p:nvPr>
        </p:nvSpPr>
        <p:spPr/>
        <p:txBody>
          <a:bodyPr/>
          <a:lstStyle>
            <a:lvl1pPr>
              <a:defRPr/>
            </a:lvl1pPr>
          </a:lstStyle>
          <a:p>
            <a:pPr>
              <a:defRPr/>
            </a:pPr>
            <a:r>
              <a:rPr lang="de-AT"/>
              <a:t>ASRA Preisverleihung 22.10.2014</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spTree>
      <p:nvGrpSpPr>
        <p:cNvPr id="1" name=""/>
        <p:cNvGrpSpPr/>
        <p:nvPr/>
      </p:nvGrpSpPr>
      <p:grpSpPr>
        <a:xfrm>
          <a:off x="0" y="0"/>
          <a:ext cx="0" cy="0"/>
          <a:chOff x="0" y="0"/>
          <a:chExt cx="0" cy="0"/>
        </a:xfrm>
      </p:grpSpPr>
      <p:sp>
        <p:nvSpPr>
          <p:cNvPr id="4"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F6B20F24-E1A5-4C06-80B2-195DC1081339}"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5"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AT"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AT" smtClean="0"/>
              <a:t>Mastertextformat bearbeiten</a:t>
            </a:r>
          </a:p>
        </p:txBody>
      </p:sp>
      <p:sp>
        <p:nvSpPr>
          <p:cNvPr id="6" name="Fußzeilenplatzhalter 2"/>
          <p:cNvSpPr>
            <a:spLocks noGrp="1"/>
          </p:cNvSpPr>
          <p:nvPr>
            <p:ph type="ftr" sz="quarter" idx="10"/>
          </p:nvPr>
        </p:nvSpPr>
        <p:spPr/>
        <p:txBody>
          <a:bodyPr/>
          <a:lstStyle>
            <a:lvl1pPr>
              <a:defRPr/>
            </a:lvl1pPr>
          </a:lstStyle>
          <a:p>
            <a:pPr>
              <a:defRPr/>
            </a:pPr>
            <a:r>
              <a:rPr lang="de-AT"/>
              <a:t>ASRA Preisverleihung 22.10.2014</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Zwei Inhalte">
    <p:spTree>
      <p:nvGrpSpPr>
        <p:cNvPr id="1" name=""/>
        <p:cNvGrpSpPr/>
        <p:nvPr/>
      </p:nvGrpSpPr>
      <p:grpSpPr>
        <a:xfrm>
          <a:off x="0" y="0"/>
          <a:ext cx="0" cy="0"/>
          <a:chOff x="0" y="0"/>
          <a:chExt cx="0" cy="0"/>
        </a:xfrm>
      </p:grpSpPr>
      <p:sp>
        <p:nvSpPr>
          <p:cNvPr id="5"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AC48EBDF-C986-47C3-A90A-2B53C75BCA9F}"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6"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2" name="Titel 1"/>
          <p:cNvSpPr>
            <a:spLocks noGrp="1"/>
          </p:cNvSpPr>
          <p:nvPr>
            <p:ph type="title"/>
          </p:nvPr>
        </p:nvSpPr>
        <p:spPr/>
        <p:txBody>
          <a:bodyPr/>
          <a:lstStyle/>
          <a:p>
            <a:r>
              <a:rPr lang="de-AT" smtClean="0"/>
              <a:t>Mastertitelformat bearbeiten</a:t>
            </a:r>
            <a:endParaRPr lang="de-DE"/>
          </a:p>
        </p:txBody>
      </p:sp>
      <p:sp>
        <p:nvSpPr>
          <p:cNvPr id="3" name="Inhaltsplatzhalter 2"/>
          <p:cNvSpPr>
            <a:spLocks noGrp="1"/>
          </p:cNvSpPr>
          <p:nvPr>
            <p:ph sz="half" idx="1"/>
          </p:nvPr>
        </p:nvSpPr>
        <p:spPr>
          <a:xfrm>
            <a:off x="889000" y="977900"/>
            <a:ext cx="3933825" cy="5651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Inhaltsplatzhalter 3"/>
          <p:cNvSpPr>
            <a:spLocks noGrp="1"/>
          </p:cNvSpPr>
          <p:nvPr>
            <p:ph sz="half" idx="2"/>
          </p:nvPr>
        </p:nvSpPr>
        <p:spPr>
          <a:xfrm>
            <a:off x="4975225" y="977900"/>
            <a:ext cx="3933825" cy="5651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7" name="Fußzeilenplatzhalter 2"/>
          <p:cNvSpPr>
            <a:spLocks noGrp="1"/>
          </p:cNvSpPr>
          <p:nvPr>
            <p:ph type="ftr" sz="quarter" idx="10"/>
          </p:nvPr>
        </p:nvSpPr>
        <p:spPr/>
        <p:txBody>
          <a:bodyPr/>
          <a:lstStyle>
            <a:lvl1pPr>
              <a:defRPr/>
            </a:lvl1pPr>
          </a:lstStyle>
          <a:p>
            <a:pPr>
              <a:defRPr/>
            </a:pPr>
            <a:r>
              <a:rPr lang="de-AT"/>
              <a:t>ASRA Preisverleihung 22.10.2014</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Vergleich">
    <p:spTree>
      <p:nvGrpSpPr>
        <p:cNvPr id="1" name=""/>
        <p:cNvGrpSpPr/>
        <p:nvPr/>
      </p:nvGrpSpPr>
      <p:grpSpPr>
        <a:xfrm>
          <a:off x="0" y="0"/>
          <a:ext cx="0" cy="0"/>
          <a:chOff x="0" y="0"/>
          <a:chExt cx="0" cy="0"/>
        </a:xfrm>
      </p:grpSpPr>
      <p:sp>
        <p:nvSpPr>
          <p:cNvPr id="7"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596FCAA6-7593-4997-AAD2-7BE4F680285A}"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8"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2" name="Titel 1"/>
          <p:cNvSpPr>
            <a:spLocks noGrp="1"/>
          </p:cNvSpPr>
          <p:nvPr>
            <p:ph type="title"/>
          </p:nvPr>
        </p:nvSpPr>
        <p:spPr>
          <a:xfrm>
            <a:off x="457200" y="274638"/>
            <a:ext cx="8229600" cy="1143000"/>
          </a:xfrm>
        </p:spPr>
        <p:txBody>
          <a:bodyPr/>
          <a:lstStyle>
            <a:lvl1pPr>
              <a:defRPr/>
            </a:lvl1pPr>
          </a:lstStyle>
          <a:p>
            <a:r>
              <a:rPr lang="de-AT"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D397FB65-4070-4815-8A75-164B88808BD9}"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3"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4" name="Fußzeilenplatzhalter 2"/>
          <p:cNvSpPr>
            <a:spLocks noGrp="1"/>
          </p:cNvSpPr>
          <p:nvPr>
            <p:ph type="ftr" sz="quarter" idx="10"/>
          </p:nvPr>
        </p:nvSpPr>
        <p:spPr/>
        <p:txBody>
          <a:bodyPr/>
          <a:lstStyle>
            <a:lvl1pPr>
              <a:defRPr/>
            </a:lvl1pPr>
          </a:lstStyle>
          <a:p>
            <a:pPr>
              <a:defRPr/>
            </a:pPr>
            <a:r>
              <a:rPr lang="de-AT"/>
              <a:t>ASRA Preisverleihung 22.10.2014</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Beschriftung">
    <p:spTree>
      <p:nvGrpSpPr>
        <p:cNvPr id="1" name=""/>
        <p:cNvGrpSpPr/>
        <p:nvPr/>
      </p:nvGrpSpPr>
      <p:grpSpPr>
        <a:xfrm>
          <a:off x="0" y="0"/>
          <a:ext cx="0" cy="0"/>
          <a:chOff x="0" y="0"/>
          <a:chExt cx="0" cy="0"/>
        </a:xfrm>
      </p:grpSpPr>
      <p:sp>
        <p:nvSpPr>
          <p:cNvPr id="5"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C6F56C87-1B8A-46DF-B307-443D6063A319}"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6"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2" name="Titel 1"/>
          <p:cNvSpPr>
            <a:spLocks noGrp="1"/>
          </p:cNvSpPr>
          <p:nvPr>
            <p:ph type="title"/>
          </p:nvPr>
        </p:nvSpPr>
        <p:spPr>
          <a:xfrm>
            <a:off x="457200" y="273050"/>
            <a:ext cx="3008313" cy="1162050"/>
          </a:xfrm>
        </p:spPr>
        <p:txBody>
          <a:bodyPr anchor="b"/>
          <a:lstStyle>
            <a:lvl1pPr algn="l">
              <a:defRPr sz="2000" b="1"/>
            </a:lvl1pPr>
          </a:lstStyle>
          <a:p>
            <a:r>
              <a:rPr lang="de-AT"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smtClean="0"/>
              <a:t>Mastertextformat bearbeiten</a:t>
            </a:r>
          </a:p>
        </p:txBody>
      </p:sp>
      <p:sp>
        <p:nvSpPr>
          <p:cNvPr id="7" name="Fußzeilenplatzhalter 2"/>
          <p:cNvSpPr>
            <a:spLocks noGrp="1"/>
          </p:cNvSpPr>
          <p:nvPr>
            <p:ph type="ftr" sz="quarter" idx="10"/>
          </p:nvPr>
        </p:nvSpPr>
        <p:spPr/>
        <p:txBody>
          <a:bodyPr/>
          <a:lstStyle>
            <a:lvl1pPr>
              <a:defRPr/>
            </a:lvl1pPr>
          </a:lstStyle>
          <a:p>
            <a:pPr>
              <a:defRPr/>
            </a:pPr>
            <a:r>
              <a:rPr lang="de-AT"/>
              <a:t>ASRA Preisverleihung 22.10.2014</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Beschriftung">
    <p:spTree>
      <p:nvGrpSpPr>
        <p:cNvPr id="1" name=""/>
        <p:cNvGrpSpPr/>
        <p:nvPr/>
      </p:nvGrpSpPr>
      <p:grpSpPr>
        <a:xfrm>
          <a:off x="0" y="0"/>
          <a:ext cx="0" cy="0"/>
          <a:chOff x="0" y="0"/>
          <a:chExt cx="0" cy="0"/>
        </a:xfrm>
      </p:grpSpPr>
      <p:sp>
        <p:nvSpPr>
          <p:cNvPr id="5"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392F00C7-F34A-4265-A4E8-2D877EB27BEF}"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6"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2" name="Titel 1"/>
          <p:cNvSpPr>
            <a:spLocks noGrp="1"/>
          </p:cNvSpPr>
          <p:nvPr>
            <p:ph type="title"/>
          </p:nvPr>
        </p:nvSpPr>
        <p:spPr>
          <a:xfrm>
            <a:off x="1792288" y="4800600"/>
            <a:ext cx="5486400" cy="566738"/>
          </a:xfrm>
        </p:spPr>
        <p:txBody>
          <a:bodyPr anchor="b"/>
          <a:lstStyle>
            <a:lvl1pPr algn="l">
              <a:defRPr sz="2000" b="1"/>
            </a:lvl1pPr>
          </a:lstStyle>
          <a:p>
            <a:r>
              <a:rPr lang="de-AT"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dirty="0" smtClean="0"/>
              <a:t>Mastertextformat bearbeiten</a:t>
            </a:r>
          </a:p>
        </p:txBody>
      </p:sp>
      <p:sp>
        <p:nvSpPr>
          <p:cNvPr id="7" name="Fußzeilenplatzhalter 2"/>
          <p:cNvSpPr>
            <a:spLocks noGrp="1"/>
          </p:cNvSpPr>
          <p:nvPr>
            <p:ph type="ftr" sz="quarter" idx="10"/>
          </p:nvPr>
        </p:nvSpPr>
        <p:spPr/>
        <p:txBody>
          <a:bodyPr/>
          <a:lstStyle>
            <a:lvl1pPr>
              <a:defRPr/>
            </a:lvl1pPr>
          </a:lstStyle>
          <a:p>
            <a:pPr>
              <a:defRPr/>
            </a:pPr>
            <a:r>
              <a:rPr lang="de-AT"/>
              <a:t>ASRA Preisverleihung 22.10.2014</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el und vertikaler Text">
    <p:spTree>
      <p:nvGrpSpPr>
        <p:cNvPr id="1" name=""/>
        <p:cNvGrpSpPr/>
        <p:nvPr/>
      </p:nvGrpSpPr>
      <p:grpSpPr>
        <a:xfrm>
          <a:off x="0" y="0"/>
          <a:ext cx="0" cy="0"/>
          <a:chOff x="0" y="0"/>
          <a:chExt cx="0" cy="0"/>
        </a:xfrm>
      </p:grpSpPr>
      <p:sp>
        <p:nvSpPr>
          <p:cNvPr id="4"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4C7CE248-8B5A-45E9-8AD0-959419279241}"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5"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2" name="Titel 1"/>
          <p:cNvSpPr>
            <a:spLocks noGrp="1"/>
          </p:cNvSpPr>
          <p:nvPr>
            <p:ph type="title"/>
          </p:nvPr>
        </p:nvSpPr>
        <p:spPr/>
        <p:txBody>
          <a:bodyPr/>
          <a:lstStyle/>
          <a:p>
            <a:r>
              <a:rPr lang="de-AT"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6" name="Fußzeilenplatzhalter 2"/>
          <p:cNvSpPr>
            <a:spLocks noGrp="1"/>
          </p:cNvSpPr>
          <p:nvPr>
            <p:ph type="ftr" sz="quarter" idx="10"/>
          </p:nvPr>
        </p:nvSpPr>
        <p:spPr/>
        <p:txBody>
          <a:bodyPr/>
          <a:lstStyle>
            <a:lvl1pPr>
              <a:defRPr/>
            </a:lvl1pPr>
          </a:lstStyle>
          <a:p>
            <a:pPr>
              <a:defRPr/>
            </a:pPr>
            <a:r>
              <a:rPr lang="de-AT"/>
              <a:t>ASRA Preisverleihung 22.10.2014</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4"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DADF2A28-9B05-40B3-90CA-0A6199960CFE}"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5"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2" name="Vertikaler Titel 1"/>
          <p:cNvSpPr>
            <a:spLocks noGrp="1"/>
          </p:cNvSpPr>
          <p:nvPr>
            <p:ph type="title" orient="vert"/>
          </p:nvPr>
        </p:nvSpPr>
        <p:spPr>
          <a:xfrm>
            <a:off x="6897688" y="520700"/>
            <a:ext cx="2011362" cy="6108700"/>
          </a:xfrm>
        </p:spPr>
        <p:txBody>
          <a:bodyPr vert="eaVert"/>
          <a:lstStyle/>
          <a:p>
            <a:r>
              <a:rPr lang="de-AT" smtClean="0"/>
              <a:t>Mastertitelformat bearbeiten</a:t>
            </a:r>
            <a:endParaRPr lang="de-DE"/>
          </a:p>
        </p:txBody>
      </p:sp>
      <p:sp>
        <p:nvSpPr>
          <p:cNvPr id="3" name="Vertikaler Textplatzhalter 2"/>
          <p:cNvSpPr>
            <a:spLocks noGrp="1"/>
          </p:cNvSpPr>
          <p:nvPr>
            <p:ph type="body" orient="vert" idx="1"/>
          </p:nvPr>
        </p:nvSpPr>
        <p:spPr>
          <a:xfrm>
            <a:off x="863600" y="520700"/>
            <a:ext cx="5881688" cy="6108700"/>
          </a:xfrm>
        </p:spPr>
        <p:txBody>
          <a:bodyPr vert="eaVert"/>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6" name="Fußzeilenplatzhalter 2"/>
          <p:cNvSpPr>
            <a:spLocks noGrp="1"/>
          </p:cNvSpPr>
          <p:nvPr>
            <p:ph type="ftr" sz="quarter" idx="10"/>
          </p:nvPr>
        </p:nvSpPr>
        <p:spPr/>
        <p:txBody>
          <a:bodyPr/>
          <a:lstStyle>
            <a:lvl1pPr>
              <a:defRPr/>
            </a:lvl1pPr>
          </a:lstStyle>
          <a:p>
            <a:pPr>
              <a:defRPr/>
            </a:pPr>
            <a:r>
              <a:rPr lang="de-AT"/>
              <a:t>ASRA Preisverleihung 22.10.2014</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lipArtAndTx" preserve="1">
  <p:cSld name="Titel, ClipArt und Text">
    <p:spTree>
      <p:nvGrpSpPr>
        <p:cNvPr id="1" name=""/>
        <p:cNvGrpSpPr/>
        <p:nvPr/>
      </p:nvGrpSpPr>
      <p:grpSpPr>
        <a:xfrm>
          <a:off x="0" y="0"/>
          <a:ext cx="0" cy="0"/>
          <a:chOff x="0" y="0"/>
          <a:chExt cx="0" cy="0"/>
        </a:xfrm>
      </p:grpSpPr>
      <p:sp>
        <p:nvSpPr>
          <p:cNvPr id="5"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25408C3E-1F6A-409D-8D39-6E639A0A2B37}"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6"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2" name="Titel 1"/>
          <p:cNvSpPr>
            <a:spLocks noGrp="1"/>
          </p:cNvSpPr>
          <p:nvPr>
            <p:ph type="title"/>
          </p:nvPr>
        </p:nvSpPr>
        <p:spPr>
          <a:xfrm>
            <a:off x="863600" y="520700"/>
            <a:ext cx="7010400" cy="457200"/>
          </a:xfrm>
        </p:spPr>
        <p:txBody>
          <a:bodyPr/>
          <a:lstStyle/>
          <a:p>
            <a:r>
              <a:rPr lang="de-AT" smtClean="0"/>
              <a:t>Mastertitelformat bearbeiten</a:t>
            </a:r>
            <a:endParaRPr lang="de-DE"/>
          </a:p>
        </p:txBody>
      </p:sp>
      <p:sp>
        <p:nvSpPr>
          <p:cNvPr id="3" name="ClipArt-Platzhalter 2"/>
          <p:cNvSpPr>
            <a:spLocks noGrp="1"/>
          </p:cNvSpPr>
          <p:nvPr>
            <p:ph type="clipArt" sz="half" idx="1"/>
          </p:nvPr>
        </p:nvSpPr>
        <p:spPr>
          <a:xfrm>
            <a:off x="889000" y="977900"/>
            <a:ext cx="3933825" cy="5651500"/>
          </a:xfrm>
        </p:spPr>
        <p:txBody>
          <a:bodyPr/>
          <a:lstStyle/>
          <a:p>
            <a:pPr lvl="0"/>
            <a:endParaRPr lang="de-DE" noProof="0" smtClean="0"/>
          </a:p>
        </p:txBody>
      </p:sp>
      <p:sp>
        <p:nvSpPr>
          <p:cNvPr id="4" name="Textplatzhalter 3"/>
          <p:cNvSpPr>
            <a:spLocks noGrp="1"/>
          </p:cNvSpPr>
          <p:nvPr>
            <p:ph type="body" sz="half" idx="2"/>
          </p:nvPr>
        </p:nvSpPr>
        <p:spPr>
          <a:xfrm>
            <a:off x="4975225" y="977900"/>
            <a:ext cx="3933825" cy="56515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7" name="Fußzeilenplatzhalter 2"/>
          <p:cNvSpPr>
            <a:spLocks noGrp="1"/>
          </p:cNvSpPr>
          <p:nvPr>
            <p:ph type="ftr" sz="quarter" idx="10"/>
          </p:nvPr>
        </p:nvSpPr>
        <p:spPr/>
        <p:txBody>
          <a:bodyPr/>
          <a:lstStyle>
            <a:lvl1pPr>
              <a:defRPr/>
            </a:lvl1pPr>
          </a:lstStyle>
          <a:p>
            <a:pPr>
              <a:defRPr/>
            </a:pPr>
            <a:r>
              <a:rPr lang="de-AT"/>
              <a:t>ASRA Preisverleihung 22.10.2014</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AndTx" preserve="1">
  <p:cSld name="Titel, zwei Inhalte und Text">
    <p:spTree>
      <p:nvGrpSpPr>
        <p:cNvPr id="1" name=""/>
        <p:cNvGrpSpPr/>
        <p:nvPr/>
      </p:nvGrpSpPr>
      <p:grpSpPr>
        <a:xfrm>
          <a:off x="0" y="0"/>
          <a:ext cx="0" cy="0"/>
          <a:chOff x="0" y="0"/>
          <a:chExt cx="0" cy="0"/>
        </a:xfrm>
      </p:grpSpPr>
      <p:sp>
        <p:nvSpPr>
          <p:cNvPr id="6"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42B0CCDE-67D6-4CA4-96DA-B09AFCFDEBC2}"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7"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2" name="Titel 1"/>
          <p:cNvSpPr>
            <a:spLocks noGrp="1"/>
          </p:cNvSpPr>
          <p:nvPr>
            <p:ph type="title"/>
          </p:nvPr>
        </p:nvSpPr>
        <p:spPr>
          <a:xfrm>
            <a:off x="863600" y="520700"/>
            <a:ext cx="7010400" cy="457200"/>
          </a:xfrm>
        </p:spPr>
        <p:txBody>
          <a:bodyPr/>
          <a:lstStyle/>
          <a:p>
            <a:r>
              <a:rPr lang="de-AT" smtClean="0"/>
              <a:t>Mastertitelformat bearbeiten</a:t>
            </a:r>
            <a:endParaRPr lang="de-DE"/>
          </a:p>
        </p:txBody>
      </p:sp>
      <p:sp>
        <p:nvSpPr>
          <p:cNvPr id="3" name="Inhaltsplatzhalter 2"/>
          <p:cNvSpPr>
            <a:spLocks noGrp="1"/>
          </p:cNvSpPr>
          <p:nvPr>
            <p:ph sz="quarter" idx="1"/>
          </p:nvPr>
        </p:nvSpPr>
        <p:spPr>
          <a:xfrm>
            <a:off x="889000" y="977900"/>
            <a:ext cx="3933825" cy="274955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Inhaltsplatzhalter 3"/>
          <p:cNvSpPr>
            <a:spLocks noGrp="1"/>
          </p:cNvSpPr>
          <p:nvPr>
            <p:ph sz="quarter" idx="2"/>
          </p:nvPr>
        </p:nvSpPr>
        <p:spPr>
          <a:xfrm>
            <a:off x="889000" y="3879850"/>
            <a:ext cx="3933825" cy="274955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5" name="Textplatzhalter 4"/>
          <p:cNvSpPr>
            <a:spLocks noGrp="1"/>
          </p:cNvSpPr>
          <p:nvPr>
            <p:ph type="body" sz="half" idx="3"/>
          </p:nvPr>
        </p:nvSpPr>
        <p:spPr>
          <a:xfrm>
            <a:off x="4975225" y="977900"/>
            <a:ext cx="3933825" cy="5651500"/>
          </a:xfr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8" name="Fußzeilenplatzhalter 2"/>
          <p:cNvSpPr>
            <a:spLocks noGrp="1"/>
          </p:cNvSpPr>
          <p:nvPr>
            <p:ph type="ftr" sz="quarter" idx="10"/>
          </p:nvPr>
        </p:nvSpPr>
        <p:spPr/>
        <p:txBody>
          <a:bodyPr/>
          <a:lstStyle>
            <a:lvl1pPr>
              <a:defRPr/>
            </a:lvl1pPr>
          </a:lstStyle>
          <a:p>
            <a:pPr>
              <a:defRPr/>
            </a:pPr>
            <a:r>
              <a:rPr lang="de-AT"/>
              <a:t>ASRA Preisverleihung 22.10.2014</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p:cNvSpPr>
            <a:spLocks noChangeArrowheads="1"/>
          </p:cNvSpPr>
          <p:nvPr/>
        </p:nvSpPr>
        <p:spPr bwMode="auto">
          <a:xfrm>
            <a:off x="152400" y="6400800"/>
            <a:ext cx="457200" cy="457200"/>
          </a:xfrm>
          <a:prstGeom prst="rect">
            <a:avLst/>
          </a:prstGeom>
          <a:noFill/>
          <a:ln>
            <a:noFill/>
          </a:ln>
          <a:extLst/>
        </p:spPr>
        <p:txBody>
          <a:bodyPr/>
          <a:lstStyle/>
          <a:p>
            <a:pPr algn="r">
              <a:defRPr/>
            </a:pPr>
            <a:fld id="{66351BAE-22E0-4C5E-858E-54C5F19E758B}" type="slidenum">
              <a:rPr lang="de-DE" sz="1400">
                <a:solidFill>
                  <a:schemeClr val="bg1"/>
                </a:solidFill>
                <a:latin typeface="R Frutiger Roman" charset="0"/>
              </a:rPr>
              <a:pPr algn="r">
                <a:defRPr/>
              </a:pPr>
              <a:t>‹Nr.›</a:t>
            </a:fld>
            <a:endParaRPr lang="de-DE" sz="1400">
              <a:solidFill>
                <a:schemeClr val="bg1"/>
              </a:solidFill>
              <a:latin typeface="R Frutiger Roman" charset="0"/>
            </a:endParaRPr>
          </a:p>
        </p:txBody>
      </p:sp>
      <p:sp>
        <p:nvSpPr>
          <p:cNvPr id="33795" name="Rectangle 27"/>
          <p:cNvSpPr>
            <a:spLocks noGrp="1" noChangeArrowheads="1"/>
          </p:cNvSpPr>
          <p:nvPr>
            <p:ph type="body" idx="1"/>
          </p:nvPr>
        </p:nvSpPr>
        <p:spPr bwMode="auto">
          <a:xfrm>
            <a:off x="889000" y="977900"/>
            <a:ext cx="8020050" cy="52673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Mastertextformat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33796" name="Rectangle 33"/>
          <p:cNvSpPr>
            <a:spLocks noGrp="1" noChangeArrowheads="1"/>
          </p:cNvSpPr>
          <p:nvPr>
            <p:ph type="title"/>
          </p:nvPr>
        </p:nvSpPr>
        <p:spPr bwMode="auto">
          <a:xfrm>
            <a:off x="863600" y="520700"/>
            <a:ext cx="70104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ltLang="de-DE" smtClean="0"/>
              <a:t>Mastertitelformat bearbeiten</a:t>
            </a:r>
          </a:p>
        </p:txBody>
      </p:sp>
      <p:sp>
        <p:nvSpPr>
          <p:cNvPr id="1029" name="AutoShape 66"/>
          <p:cNvSpPr>
            <a:spLocks noChangeArrowheads="1"/>
          </p:cNvSpPr>
          <p:nvPr/>
        </p:nvSpPr>
        <p:spPr bwMode="auto">
          <a:xfrm>
            <a:off x="0" y="0"/>
            <a:ext cx="609600" cy="6864350"/>
          </a:xfrm>
          <a:prstGeom prst="roundRect">
            <a:avLst>
              <a:gd name="adj" fmla="val 0"/>
            </a:avLst>
          </a:prstGeom>
          <a:solidFill>
            <a:srgbClr val="00517D"/>
          </a:solidFill>
          <a:ln>
            <a:noFill/>
          </a:ln>
          <a:extLst/>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de-AT" smtClean="0"/>
          </a:p>
        </p:txBody>
      </p:sp>
      <p:sp>
        <p:nvSpPr>
          <p:cNvPr id="2" name="Fußzeilenplatzhalter 1"/>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Times" panose="02020603050405020304" pitchFamily="18" charset="0"/>
              </a:defRPr>
            </a:lvl1pPr>
          </a:lstStyle>
          <a:p>
            <a:pPr>
              <a:defRPr/>
            </a:pPr>
            <a:r>
              <a:rPr lang="de-AT"/>
              <a:t>ASRA Preisverleihung 22.10.2014</a:t>
            </a:r>
          </a:p>
        </p:txBody>
      </p:sp>
      <p:sp>
        <p:nvSpPr>
          <p:cNvPr id="3" name="Datumsplatzhalter 2"/>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latin typeface="Times" panose="02020603050405020304" pitchFamily="18" charset="0"/>
              </a:defRPr>
            </a:lvl1pPr>
          </a:lstStyle>
          <a:p>
            <a:pPr>
              <a:defRPr/>
            </a:pPr>
            <a:endParaRPr lang="de-AT"/>
          </a:p>
        </p:txBody>
      </p:sp>
      <p:sp>
        <p:nvSpPr>
          <p:cNvPr id="4" name="Foliennummernplatzhalter 3"/>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00F68CC9-DDC0-4958-8DAE-571F173C34E8}" type="slidenum">
              <a:rPr lang="de-AT"/>
              <a:pPr>
                <a:defRPr/>
              </a:pPr>
              <a:t>‹Nr.›</a:t>
            </a:fld>
            <a:endParaRPr lang="de-AT"/>
          </a:p>
        </p:txBody>
      </p:sp>
    </p:spTree>
  </p:cSld>
  <p:clrMap bg1="lt1" tx1="dk1" bg2="lt2" tx2="dk2" accent1="accent1" accent2="accent2" accent3="accent3" accent4="accent4" accent5="accent5" accent6="accent6" hlink="hlink" folHlink="folHlink"/>
  <p:sldLayoutIdLst>
    <p:sldLayoutId id="2147484604" r:id="rId1"/>
    <p:sldLayoutId id="2147484603" r:id="rId2"/>
    <p:sldLayoutId id="2147484605" r:id="rId3"/>
    <p:sldLayoutId id="2147484606" r:id="rId4"/>
    <p:sldLayoutId id="2147484607" r:id="rId5"/>
    <p:sldLayoutId id="2147484608" r:id="rId6"/>
    <p:sldLayoutId id="2147484609" r:id="rId7"/>
    <p:sldLayoutId id="2147484610" r:id="rId8"/>
    <p:sldLayoutId id="2147484611" r:id="rId9"/>
    <p:sldLayoutId id="2147484612" r:id="rId10"/>
    <p:sldLayoutId id="2147484613" r:id="rId11"/>
    <p:sldLayoutId id="2147484614" r:id="rId12"/>
    <p:sldLayoutId id="2147484615" r:id="rId13"/>
  </p:sldLayoutIdLst>
  <p:hf sldNum="0" hdr="0" dt="0"/>
  <p:txStyles>
    <p:titleStyle>
      <a:lvl1pPr algn="l" rtl="0" eaLnBrk="0" fontAlgn="base" hangingPunct="0">
        <a:spcBef>
          <a:spcPct val="0"/>
        </a:spcBef>
        <a:spcAft>
          <a:spcPct val="0"/>
        </a:spcAft>
        <a:defRPr sz="2800" b="1">
          <a:solidFill>
            <a:srgbClr val="008433"/>
          </a:solidFill>
          <a:latin typeface="+mj-lt"/>
          <a:ea typeface="MS PGothic" charset="0"/>
          <a:cs typeface="MS PGothic" charset="0"/>
        </a:defRPr>
      </a:lvl1pPr>
      <a:lvl2pPr algn="l" rtl="0" eaLnBrk="0" fontAlgn="base" hangingPunct="0">
        <a:spcBef>
          <a:spcPct val="0"/>
        </a:spcBef>
        <a:spcAft>
          <a:spcPct val="0"/>
        </a:spcAft>
        <a:defRPr sz="2800" b="1">
          <a:solidFill>
            <a:srgbClr val="008433"/>
          </a:solidFill>
          <a:latin typeface="Arial" charset="0"/>
          <a:ea typeface="MS PGothic" charset="0"/>
          <a:cs typeface="MS PGothic" charset="0"/>
        </a:defRPr>
      </a:lvl2pPr>
      <a:lvl3pPr algn="l" rtl="0" eaLnBrk="0" fontAlgn="base" hangingPunct="0">
        <a:spcBef>
          <a:spcPct val="0"/>
        </a:spcBef>
        <a:spcAft>
          <a:spcPct val="0"/>
        </a:spcAft>
        <a:defRPr sz="2800" b="1">
          <a:solidFill>
            <a:srgbClr val="008433"/>
          </a:solidFill>
          <a:latin typeface="Arial" charset="0"/>
          <a:ea typeface="MS PGothic" charset="0"/>
          <a:cs typeface="MS PGothic" charset="0"/>
        </a:defRPr>
      </a:lvl3pPr>
      <a:lvl4pPr algn="l" rtl="0" eaLnBrk="0" fontAlgn="base" hangingPunct="0">
        <a:spcBef>
          <a:spcPct val="0"/>
        </a:spcBef>
        <a:spcAft>
          <a:spcPct val="0"/>
        </a:spcAft>
        <a:defRPr sz="2800" b="1">
          <a:solidFill>
            <a:srgbClr val="008433"/>
          </a:solidFill>
          <a:latin typeface="Arial" charset="0"/>
          <a:ea typeface="MS PGothic" charset="0"/>
          <a:cs typeface="MS PGothic" charset="0"/>
        </a:defRPr>
      </a:lvl4pPr>
      <a:lvl5pPr algn="l" rtl="0" eaLnBrk="0" fontAlgn="base" hangingPunct="0">
        <a:spcBef>
          <a:spcPct val="0"/>
        </a:spcBef>
        <a:spcAft>
          <a:spcPct val="0"/>
        </a:spcAft>
        <a:defRPr sz="2800" b="1">
          <a:solidFill>
            <a:srgbClr val="008433"/>
          </a:solidFill>
          <a:latin typeface="Arial" charset="0"/>
          <a:ea typeface="MS PGothic" charset="0"/>
          <a:cs typeface="MS PGothic" charset="0"/>
        </a:defRPr>
      </a:lvl5pPr>
      <a:lvl6pPr marL="457200" algn="l" rtl="0" fontAlgn="base">
        <a:spcBef>
          <a:spcPct val="0"/>
        </a:spcBef>
        <a:spcAft>
          <a:spcPct val="0"/>
        </a:spcAft>
        <a:defRPr sz="2800" b="1">
          <a:solidFill>
            <a:srgbClr val="008433"/>
          </a:solidFill>
          <a:latin typeface="Arial" charset="0"/>
        </a:defRPr>
      </a:lvl6pPr>
      <a:lvl7pPr marL="914400" algn="l" rtl="0" fontAlgn="base">
        <a:spcBef>
          <a:spcPct val="0"/>
        </a:spcBef>
        <a:spcAft>
          <a:spcPct val="0"/>
        </a:spcAft>
        <a:defRPr sz="2800" b="1">
          <a:solidFill>
            <a:srgbClr val="008433"/>
          </a:solidFill>
          <a:latin typeface="Arial" charset="0"/>
        </a:defRPr>
      </a:lvl7pPr>
      <a:lvl8pPr marL="1371600" algn="l" rtl="0" fontAlgn="base">
        <a:spcBef>
          <a:spcPct val="0"/>
        </a:spcBef>
        <a:spcAft>
          <a:spcPct val="0"/>
        </a:spcAft>
        <a:defRPr sz="2800" b="1">
          <a:solidFill>
            <a:srgbClr val="008433"/>
          </a:solidFill>
          <a:latin typeface="Arial" charset="0"/>
        </a:defRPr>
      </a:lvl8pPr>
      <a:lvl9pPr marL="1828800" algn="l" rtl="0" fontAlgn="base">
        <a:spcBef>
          <a:spcPct val="0"/>
        </a:spcBef>
        <a:spcAft>
          <a:spcPct val="0"/>
        </a:spcAft>
        <a:defRPr sz="2800" b="1">
          <a:solidFill>
            <a:srgbClr val="008433"/>
          </a:solidFill>
          <a:latin typeface="Arial" charset="0"/>
        </a:defRPr>
      </a:lvl9pPr>
    </p:titleStyle>
    <p:bodyStyle>
      <a:lvl1pPr marL="342900" indent="-342900" algn="l" rtl="0" eaLnBrk="0" fontAlgn="base" hangingPunct="0">
        <a:spcBef>
          <a:spcPct val="20000"/>
        </a:spcBef>
        <a:spcAft>
          <a:spcPct val="0"/>
        </a:spcAft>
        <a:defRPr>
          <a:solidFill>
            <a:schemeClr val="tx1"/>
          </a:solidFill>
          <a:latin typeface="+mn-lt"/>
          <a:ea typeface="MS PGothic" charset="0"/>
          <a:cs typeface="MS PGothic" charset="0"/>
        </a:defRPr>
      </a:lvl1pPr>
      <a:lvl2pPr marL="742950" indent="-285750" algn="l" rtl="0" eaLnBrk="0" fontAlgn="base" hangingPunct="0">
        <a:spcBef>
          <a:spcPct val="20000"/>
        </a:spcBef>
        <a:spcAft>
          <a:spcPct val="0"/>
        </a:spcAft>
        <a:buChar char="–"/>
        <a:defRPr sz="1600">
          <a:solidFill>
            <a:schemeClr val="tx1"/>
          </a:solidFill>
          <a:latin typeface="+mn-lt"/>
          <a:ea typeface="MS PGothic" charset="0"/>
          <a:cs typeface="MS PGothic" charset="0"/>
        </a:defRPr>
      </a:lvl2pPr>
      <a:lvl3pPr marL="1143000" indent="-228600" algn="l" rtl="0" eaLnBrk="0" fontAlgn="base" hangingPunct="0">
        <a:spcBef>
          <a:spcPct val="20000"/>
        </a:spcBef>
        <a:spcAft>
          <a:spcPct val="0"/>
        </a:spcAft>
        <a:buChar char="•"/>
        <a:defRPr sz="1400">
          <a:solidFill>
            <a:schemeClr val="tx1"/>
          </a:solidFill>
          <a:latin typeface="+mn-lt"/>
          <a:ea typeface="MS PGothic" charset="0"/>
          <a:cs typeface="MS PGothic" charset="0"/>
        </a:defRPr>
      </a:lvl3pPr>
      <a:lvl4pPr marL="1600200" indent="-228600" algn="l" rtl="0" eaLnBrk="0" fontAlgn="base" hangingPunct="0">
        <a:spcBef>
          <a:spcPct val="20000"/>
        </a:spcBef>
        <a:spcAft>
          <a:spcPct val="0"/>
        </a:spcAft>
        <a:buFont typeface="Wingdings" pitchFamily="2" charset="2"/>
        <a:buChar char="Ø"/>
        <a:defRPr sz="1200">
          <a:solidFill>
            <a:schemeClr val="tx1"/>
          </a:solidFill>
          <a:latin typeface="+mn-lt"/>
          <a:ea typeface="MS PGothic" charset="0"/>
          <a:cs typeface="MS PGothic" charset="0"/>
        </a:defRPr>
      </a:lvl4pPr>
      <a:lvl5pPr marL="2057400" indent="-228600" algn="l" rtl="0" eaLnBrk="0" fontAlgn="base" hangingPunct="0">
        <a:spcBef>
          <a:spcPct val="20000"/>
        </a:spcBef>
        <a:spcAft>
          <a:spcPct val="0"/>
        </a:spcAft>
        <a:buChar char="»"/>
        <a:defRPr sz="1000">
          <a:solidFill>
            <a:schemeClr val="tx1"/>
          </a:solidFill>
          <a:latin typeface="+mn-lt"/>
          <a:ea typeface="MS PGothic" charset="0"/>
          <a:cs typeface="MS PGothic" charset="0"/>
        </a:defRPr>
      </a:lvl5pPr>
      <a:lvl6pPr marL="2514600" indent="-228600" algn="l" rtl="0" fontAlgn="base">
        <a:spcBef>
          <a:spcPct val="20000"/>
        </a:spcBef>
        <a:spcAft>
          <a:spcPct val="0"/>
        </a:spcAft>
        <a:buChar char="»"/>
        <a:defRPr sz="1000">
          <a:solidFill>
            <a:schemeClr val="tx1"/>
          </a:solidFill>
          <a:latin typeface="+mn-lt"/>
          <a:ea typeface="ＭＳ Ｐゴシック" charset="-128"/>
        </a:defRPr>
      </a:lvl6pPr>
      <a:lvl7pPr marL="2971800" indent="-228600" algn="l" rtl="0" fontAlgn="base">
        <a:spcBef>
          <a:spcPct val="20000"/>
        </a:spcBef>
        <a:spcAft>
          <a:spcPct val="0"/>
        </a:spcAft>
        <a:buChar char="»"/>
        <a:defRPr sz="1000">
          <a:solidFill>
            <a:schemeClr val="tx1"/>
          </a:solidFill>
          <a:latin typeface="+mn-lt"/>
          <a:ea typeface="ＭＳ Ｐゴシック" charset="-128"/>
        </a:defRPr>
      </a:lvl7pPr>
      <a:lvl8pPr marL="3429000" indent="-228600" algn="l" rtl="0" fontAlgn="base">
        <a:spcBef>
          <a:spcPct val="20000"/>
        </a:spcBef>
        <a:spcAft>
          <a:spcPct val="0"/>
        </a:spcAft>
        <a:buChar char="»"/>
        <a:defRPr sz="1000">
          <a:solidFill>
            <a:schemeClr val="tx1"/>
          </a:solidFill>
          <a:latin typeface="+mn-lt"/>
          <a:ea typeface="ＭＳ Ｐゴシック" charset="-128"/>
        </a:defRPr>
      </a:lvl8pPr>
      <a:lvl9pPr marL="3886200" indent="-228600" algn="l" rtl="0" fontAlgn="base">
        <a:spcBef>
          <a:spcPct val="20000"/>
        </a:spcBef>
        <a:spcAft>
          <a:spcPct val="0"/>
        </a:spcAft>
        <a:buChar char="»"/>
        <a:defRPr sz="1000">
          <a:solidFill>
            <a:schemeClr val="tx1"/>
          </a:solidFill>
          <a:latin typeface="+mn-lt"/>
          <a:ea typeface="ＭＳ Ｐゴシック"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hyperlink" Target="http://www.kwt.or.at"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jpeg"/><Relationship Id="rId10" Type="http://schemas.openxmlformats.org/officeDocument/2006/relationships/image" Target="../media/image7.png"/><Relationship Id="rId4" Type="http://schemas.openxmlformats.org/officeDocument/2006/relationships/hyperlink" Target="http://www.kwt.or.at/" TargetMode="External"/><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Grafik 10" descr="WKO_singular.jpg"/>
          <p:cNvPicPr>
            <a:picLocks noChangeAspect="1"/>
          </p:cNvPicPr>
          <p:nvPr/>
        </p:nvPicPr>
        <p:blipFill>
          <a:blip r:embed="rId3"/>
          <a:srcRect/>
          <a:stretch>
            <a:fillRect/>
          </a:stretch>
        </p:blipFill>
        <p:spPr bwMode="auto">
          <a:xfrm>
            <a:off x="5213350" y="5937250"/>
            <a:ext cx="1436688" cy="447675"/>
          </a:xfrm>
          <a:prstGeom prst="rect">
            <a:avLst/>
          </a:prstGeom>
          <a:noFill/>
          <a:ln w="9525">
            <a:noFill/>
            <a:miter lim="800000"/>
            <a:headEnd/>
            <a:tailEnd/>
          </a:ln>
        </p:spPr>
      </p:pic>
      <p:sp>
        <p:nvSpPr>
          <p:cNvPr id="47107" name="Rectangle 3"/>
          <p:cNvSpPr>
            <a:spLocks noGrp="1" noChangeArrowheads="1"/>
          </p:cNvSpPr>
          <p:nvPr>
            <p:ph type="ctrTitle"/>
          </p:nvPr>
        </p:nvSpPr>
        <p:spPr>
          <a:xfrm>
            <a:off x="785813" y="1255713"/>
            <a:ext cx="7772400" cy="2630487"/>
          </a:xfrm>
        </p:spPr>
        <p:txBody>
          <a:bodyPr/>
          <a:lstStyle/>
          <a:p>
            <a:pPr eaLnBrk="1" hangingPunct="1"/>
            <a:r>
              <a:rPr lang="de-DE" altLang="de-DE" sz="3800" smtClean="0">
                <a:solidFill>
                  <a:schemeClr val="tx1"/>
                </a:solidFill>
                <a:ea typeface="MS PGothic" pitchFamily="34" charset="-128"/>
              </a:rPr>
              <a:t>Verleihung des ASRA</a:t>
            </a:r>
            <a:r>
              <a:rPr lang="de-DE" altLang="de-DE" sz="4000" smtClean="0">
                <a:solidFill>
                  <a:schemeClr val="tx1"/>
                </a:solidFill>
                <a:ea typeface="MS PGothic" pitchFamily="34" charset="-128"/>
              </a:rPr>
              <a:t/>
            </a:r>
            <a:br>
              <a:rPr lang="de-DE" altLang="de-DE" sz="4000" smtClean="0">
                <a:solidFill>
                  <a:schemeClr val="tx1"/>
                </a:solidFill>
                <a:ea typeface="MS PGothic" pitchFamily="34" charset="-128"/>
              </a:rPr>
            </a:br>
            <a:r>
              <a:rPr lang="de-DE" altLang="de-DE" smtClean="0">
                <a:solidFill>
                  <a:schemeClr val="tx1"/>
                </a:solidFill>
                <a:ea typeface="MS PGothic" pitchFamily="34" charset="-128"/>
              </a:rPr>
              <a:t>Austrian Sustainability Reporting Award</a:t>
            </a:r>
            <a:r>
              <a:rPr lang="de-DE" altLang="de-DE" sz="3000" smtClean="0">
                <a:ea typeface="MS PGothic" pitchFamily="34" charset="-128"/>
              </a:rPr>
              <a:t/>
            </a:r>
            <a:br>
              <a:rPr lang="de-DE" altLang="de-DE" sz="3000" smtClean="0">
                <a:ea typeface="MS PGothic" pitchFamily="34" charset="-128"/>
              </a:rPr>
            </a:br>
            <a:r>
              <a:rPr lang="de-DE" altLang="de-DE" sz="2400" smtClean="0">
                <a:ea typeface="MS PGothic" pitchFamily="34" charset="-128"/>
              </a:rPr>
              <a:t/>
            </a:r>
            <a:br>
              <a:rPr lang="de-DE" altLang="de-DE" sz="2400" smtClean="0">
                <a:ea typeface="MS PGothic" pitchFamily="34" charset="-128"/>
              </a:rPr>
            </a:br>
            <a:r>
              <a:rPr lang="de-DE" altLang="de-DE" sz="2400" smtClean="0">
                <a:ea typeface="MS PGothic" pitchFamily="34" charset="-128"/>
              </a:rPr>
              <a:t>Auszeichnung der besten Nachhaltigkeits-</a:t>
            </a:r>
            <a:br>
              <a:rPr lang="de-DE" altLang="de-DE" sz="2400" smtClean="0">
                <a:ea typeface="MS PGothic" pitchFamily="34" charset="-128"/>
              </a:rPr>
            </a:br>
            <a:r>
              <a:rPr lang="de-DE" altLang="de-DE" sz="2400" smtClean="0">
                <a:ea typeface="MS PGothic" pitchFamily="34" charset="-128"/>
              </a:rPr>
              <a:t>berichte 2013 österreichischer Unternehmen</a:t>
            </a:r>
            <a:endParaRPr lang="de-AT" altLang="de-DE" sz="2400" smtClean="0">
              <a:ea typeface="MS PGothic" pitchFamily="34" charset="-128"/>
            </a:endParaRPr>
          </a:p>
        </p:txBody>
      </p:sp>
      <p:pic>
        <p:nvPicPr>
          <p:cNvPr id="47108" name="Picture 11" descr="KWT1"/>
          <p:cNvPicPr>
            <a:picLocks noChangeAspect="1" noChangeArrowheads="1"/>
          </p:cNvPicPr>
          <p:nvPr/>
        </p:nvPicPr>
        <p:blipFill>
          <a:blip r:embed="rId4"/>
          <a:srcRect l="61836" t="78494"/>
          <a:stretch>
            <a:fillRect/>
          </a:stretch>
        </p:blipFill>
        <p:spPr bwMode="auto">
          <a:xfrm>
            <a:off x="920750" y="203200"/>
            <a:ext cx="3065463" cy="812800"/>
          </a:xfrm>
          <a:prstGeom prst="rect">
            <a:avLst/>
          </a:prstGeom>
          <a:noFill/>
          <a:ln w="9525">
            <a:noFill/>
            <a:miter lim="800000"/>
            <a:headEnd/>
            <a:tailEnd/>
          </a:ln>
        </p:spPr>
      </p:pic>
      <p:pic>
        <p:nvPicPr>
          <p:cNvPr id="47109" name="Picture 5" descr="respACT_logo_cmyk_PC"/>
          <p:cNvPicPr>
            <a:picLocks noChangeAspect="1" noChangeArrowheads="1"/>
          </p:cNvPicPr>
          <p:nvPr/>
        </p:nvPicPr>
        <p:blipFill>
          <a:blip r:embed="rId5"/>
          <a:srcRect/>
          <a:stretch>
            <a:fillRect/>
          </a:stretch>
        </p:blipFill>
        <p:spPr bwMode="auto">
          <a:xfrm>
            <a:off x="944563" y="5902325"/>
            <a:ext cx="1417637" cy="511175"/>
          </a:xfrm>
          <a:prstGeom prst="rect">
            <a:avLst/>
          </a:prstGeom>
          <a:noFill/>
          <a:ln w="9525">
            <a:noFill/>
            <a:miter lim="800000"/>
            <a:headEnd/>
            <a:tailEnd/>
          </a:ln>
        </p:spPr>
      </p:pic>
      <p:pic>
        <p:nvPicPr>
          <p:cNvPr id="47110" name="Picture 7" descr="IV_Logo4c"/>
          <p:cNvPicPr>
            <a:picLocks noChangeAspect="1" noChangeArrowheads="1"/>
          </p:cNvPicPr>
          <p:nvPr/>
        </p:nvPicPr>
        <p:blipFill>
          <a:blip r:embed="rId6"/>
          <a:srcRect/>
          <a:stretch>
            <a:fillRect/>
          </a:stretch>
        </p:blipFill>
        <p:spPr bwMode="auto">
          <a:xfrm>
            <a:off x="944563" y="5259388"/>
            <a:ext cx="1646237" cy="282575"/>
          </a:xfrm>
          <a:prstGeom prst="rect">
            <a:avLst/>
          </a:prstGeom>
          <a:noFill/>
          <a:ln w="9525">
            <a:noFill/>
            <a:miter lim="800000"/>
            <a:headEnd/>
            <a:tailEnd/>
          </a:ln>
        </p:spPr>
      </p:pic>
      <p:pic>
        <p:nvPicPr>
          <p:cNvPr id="47111" name="Bild 12" descr="oegut_logo.png"/>
          <p:cNvPicPr>
            <a:picLocks noChangeAspect="1"/>
          </p:cNvPicPr>
          <p:nvPr/>
        </p:nvPicPr>
        <p:blipFill>
          <a:blip r:embed="rId7"/>
          <a:srcRect/>
          <a:stretch>
            <a:fillRect/>
          </a:stretch>
        </p:blipFill>
        <p:spPr bwMode="auto">
          <a:xfrm>
            <a:off x="6892925" y="5184775"/>
            <a:ext cx="1665288" cy="1222375"/>
          </a:xfrm>
          <a:prstGeom prst="rect">
            <a:avLst/>
          </a:prstGeom>
          <a:noFill/>
          <a:ln w="9525">
            <a:noFill/>
            <a:miter lim="800000"/>
            <a:headEnd/>
            <a:tailEnd/>
          </a:ln>
        </p:spPr>
      </p:pic>
      <p:pic>
        <p:nvPicPr>
          <p:cNvPr id="47112" name="Grafik 10" descr="IWP.jpg"/>
          <p:cNvPicPr>
            <a:picLocks noChangeAspect="1"/>
          </p:cNvPicPr>
          <p:nvPr/>
        </p:nvPicPr>
        <p:blipFill>
          <a:blip r:embed="rId8"/>
          <a:srcRect/>
          <a:stretch>
            <a:fillRect/>
          </a:stretch>
        </p:blipFill>
        <p:spPr bwMode="auto">
          <a:xfrm>
            <a:off x="5499100" y="260350"/>
            <a:ext cx="2616200" cy="871538"/>
          </a:xfrm>
          <a:prstGeom prst="rect">
            <a:avLst/>
          </a:prstGeom>
          <a:noFill/>
          <a:ln w="9525">
            <a:noFill/>
            <a:miter lim="800000"/>
            <a:headEnd/>
            <a:tailEnd/>
          </a:ln>
        </p:spPr>
      </p:pic>
      <p:pic>
        <p:nvPicPr>
          <p:cNvPr id="47113" name="Grafik 12"/>
          <p:cNvPicPr>
            <a:picLocks noChangeAspect="1" noChangeArrowheads="1"/>
          </p:cNvPicPr>
          <p:nvPr/>
        </p:nvPicPr>
        <p:blipFill>
          <a:blip r:embed="rId9"/>
          <a:srcRect/>
          <a:stretch>
            <a:fillRect/>
          </a:stretch>
        </p:blipFill>
        <p:spPr bwMode="auto">
          <a:xfrm>
            <a:off x="3406775" y="4675188"/>
            <a:ext cx="1104900" cy="1103312"/>
          </a:xfrm>
          <a:prstGeom prst="rect">
            <a:avLst/>
          </a:prstGeom>
          <a:noFill/>
          <a:ln w="9525">
            <a:noFill/>
            <a:miter lim="800000"/>
            <a:headEnd/>
            <a:tailEnd/>
          </a:ln>
        </p:spPr>
      </p:pic>
      <p:pic>
        <p:nvPicPr>
          <p:cNvPr id="47114" name="Grafik 13"/>
          <p:cNvPicPr>
            <a:picLocks noChangeAspect="1" noChangeArrowheads="1"/>
          </p:cNvPicPr>
          <p:nvPr/>
        </p:nvPicPr>
        <p:blipFill>
          <a:blip r:embed="rId10"/>
          <a:srcRect/>
          <a:stretch>
            <a:fillRect/>
          </a:stretch>
        </p:blipFill>
        <p:spPr bwMode="auto">
          <a:xfrm>
            <a:off x="2678113" y="6065838"/>
            <a:ext cx="2292350" cy="184150"/>
          </a:xfrm>
          <a:prstGeom prst="rect">
            <a:avLst/>
          </a:prstGeom>
          <a:noFill/>
          <a:ln w="9525">
            <a:noFill/>
            <a:miter lim="800000"/>
            <a:headEnd/>
            <a:tailEnd/>
          </a:ln>
        </p:spPr>
      </p:pic>
      <p:pic>
        <p:nvPicPr>
          <p:cNvPr id="47115" name="Grafik 10"/>
          <p:cNvPicPr>
            <a:picLocks noChangeAspect="1" noChangeArrowheads="1"/>
          </p:cNvPicPr>
          <p:nvPr/>
        </p:nvPicPr>
        <p:blipFill>
          <a:blip r:embed="rId11"/>
          <a:srcRect/>
          <a:stretch>
            <a:fillRect/>
          </a:stretch>
        </p:blipFill>
        <p:spPr bwMode="auto">
          <a:xfrm>
            <a:off x="5213350" y="4697413"/>
            <a:ext cx="1279525" cy="66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33463" y="4171950"/>
            <a:ext cx="2168525" cy="1754188"/>
          </a:xfrm>
          <a:prstGeom prst="rect">
            <a:avLst/>
          </a:prstGeom>
          <a:noFill/>
        </p:spPr>
        <p:txBody>
          <a:bodyPr wrap="none">
            <a:spAutoFit/>
          </a:bodyPr>
          <a:lstStyle/>
          <a:p>
            <a:pPr>
              <a:defRPr/>
            </a:pPr>
            <a:r>
              <a:rPr lang="de-DE" sz="2800" b="1" dirty="0">
                <a:solidFill>
                  <a:srgbClr val="008433"/>
                </a:solidFill>
                <a:latin typeface="+mn-lt"/>
                <a:ea typeface="ＭＳ Ｐゴシック" charset="-128"/>
                <a:cs typeface="ＭＳ Ｐゴシック" charset="-128"/>
              </a:rPr>
              <a:t>Moderation</a:t>
            </a:r>
          </a:p>
          <a:p>
            <a:pPr>
              <a:defRPr/>
            </a:pPr>
            <a:endParaRPr lang="de-DE" sz="2800" dirty="0">
              <a:latin typeface="+mn-lt"/>
              <a:ea typeface="ＭＳ Ｐゴシック" charset="-128"/>
            </a:endParaRPr>
          </a:p>
          <a:p>
            <a:pPr>
              <a:defRPr/>
            </a:pPr>
            <a:r>
              <a:rPr lang="de-DE" sz="2600" b="1" dirty="0">
                <a:latin typeface="+mn-lt"/>
                <a:ea typeface="ＭＳ Ｐゴシック" charset="-128"/>
              </a:rPr>
              <a:t>Karin Bauer</a:t>
            </a:r>
          </a:p>
          <a:p>
            <a:pPr>
              <a:defRPr/>
            </a:pPr>
            <a:r>
              <a:rPr lang="de-DE" sz="2600" dirty="0">
                <a:latin typeface="+mn-lt"/>
                <a:ea typeface="ＭＳ Ｐゴシック" charset="-128"/>
              </a:rPr>
              <a:t>Der Standard</a:t>
            </a:r>
          </a:p>
        </p:txBody>
      </p:sp>
      <p:sp>
        <p:nvSpPr>
          <p:cNvPr id="7" name="Fußzeilenplatzhalter 6"/>
          <p:cNvSpPr>
            <a:spLocks noGrp="1"/>
          </p:cNvSpPr>
          <p:nvPr>
            <p:ph type="ftr" sz="quarter" idx="10"/>
          </p:nvPr>
        </p:nvSpPr>
        <p:spPr/>
        <p:txBody>
          <a:bodyPr/>
          <a:lstStyle/>
          <a:p>
            <a:pPr>
              <a:defRPr/>
            </a:pPr>
            <a:r>
              <a:rPr lang="de-AT"/>
              <a:t>ASRA Preisverleihung 22.10.2014</a:t>
            </a:r>
            <a:endParaRPr lang="de-AT" dirty="0"/>
          </a:p>
        </p:txBody>
      </p:sp>
      <p:pic>
        <p:nvPicPr>
          <p:cNvPr id="48132" name="Grafik 3" descr="iStock_000007030821XSmall.jpg"/>
          <p:cNvPicPr>
            <a:picLocks noChangeAspect="1"/>
          </p:cNvPicPr>
          <p:nvPr/>
        </p:nvPicPr>
        <p:blipFill>
          <a:blip r:embed="rId3"/>
          <a:srcRect l="12592" r="9647"/>
          <a:stretch>
            <a:fillRect/>
          </a:stretch>
        </p:blipFill>
        <p:spPr bwMode="auto">
          <a:xfrm>
            <a:off x="4846638" y="1393825"/>
            <a:ext cx="3021012" cy="38719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feld 2"/>
          <p:cNvSpPr txBox="1">
            <a:spLocks noChangeArrowheads="1"/>
          </p:cNvSpPr>
          <p:nvPr/>
        </p:nvSpPr>
        <p:spPr bwMode="auto">
          <a:xfrm>
            <a:off x="969963" y="663575"/>
            <a:ext cx="7994650" cy="4616450"/>
          </a:xfrm>
          <a:prstGeom prst="rect">
            <a:avLst/>
          </a:prstGeom>
          <a:noFill/>
          <a:ln w="9525">
            <a:noFill/>
            <a:miter lim="800000"/>
            <a:headEnd/>
            <a:tailEnd/>
          </a:ln>
        </p:spPr>
        <p:txBody>
          <a:bodyPr>
            <a:spAutoFit/>
          </a:bodyPr>
          <a:lstStyle/>
          <a:p>
            <a:r>
              <a:rPr lang="de-DE" altLang="de-DE" sz="2800" b="1">
                <a:solidFill>
                  <a:srgbClr val="008433"/>
                </a:solidFill>
                <a:latin typeface="Arial" pitchFamily="34" charset="0"/>
              </a:rPr>
              <a:t>Ablaufplan</a:t>
            </a:r>
          </a:p>
          <a:p>
            <a:endParaRPr lang="de-DE" altLang="de-DE">
              <a:latin typeface="Arial" pitchFamily="34" charset="0"/>
            </a:endParaRPr>
          </a:p>
          <a:p>
            <a:r>
              <a:rPr lang="de-DE" altLang="de-DE" sz="2200" b="1">
                <a:latin typeface="Arial" pitchFamily="34" charset="0"/>
              </a:rPr>
              <a:t>18:00 Uhr 	Begrüßung &amp; Eröffnung</a:t>
            </a:r>
          </a:p>
          <a:p>
            <a:endParaRPr lang="de-DE" altLang="de-DE" sz="2200" b="1">
              <a:latin typeface="Arial" pitchFamily="34" charset="0"/>
            </a:endParaRPr>
          </a:p>
          <a:p>
            <a:r>
              <a:rPr lang="en-US" altLang="de-DE" sz="2200" b="1">
                <a:latin typeface="Arial" pitchFamily="34" charset="0"/>
              </a:rPr>
              <a:t>18:10 Uhr 	Keynote:  Prof. Dr. Timo Meynhardt </a:t>
            </a:r>
          </a:p>
          <a:p>
            <a:r>
              <a:rPr lang="en-US" altLang="de-DE" sz="2200" b="1" i="1">
                <a:latin typeface="Arial" pitchFamily="34" charset="0"/>
              </a:rPr>
              <a:t>		”</a:t>
            </a:r>
            <a:r>
              <a:rPr lang="en-US" altLang="ja-JP" sz="2200" b="1" i="1">
                <a:latin typeface="Arial" pitchFamily="34" charset="0"/>
              </a:rPr>
              <a:t>Schafft Nachhaltigkeit Public Value?</a:t>
            </a:r>
            <a:endParaRPr lang="de-AT" altLang="ja-JP" sz="2200" b="1">
              <a:latin typeface="Arial" pitchFamily="34" charset="0"/>
            </a:endParaRPr>
          </a:p>
          <a:p>
            <a:endParaRPr lang="de-AT" altLang="de-DE" sz="2200" b="1">
              <a:latin typeface="Arial" pitchFamily="34" charset="0"/>
            </a:endParaRPr>
          </a:p>
          <a:p>
            <a:r>
              <a:rPr lang="de-DE" altLang="de-DE" sz="2200" b="1">
                <a:latin typeface="Arial" pitchFamily="34" charset="0"/>
              </a:rPr>
              <a:t>18:40 Uhr 	Gesprächsrunde zum Thema 				Wirkungsmessung</a:t>
            </a:r>
          </a:p>
          <a:p>
            <a:endParaRPr lang="de-AT" altLang="de-DE" sz="2200" b="1">
              <a:latin typeface="Arial" pitchFamily="34" charset="0"/>
            </a:endParaRPr>
          </a:p>
          <a:p>
            <a:r>
              <a:rPr lang="de-DE" altLang="de-DE" sz="2200" b="1">
                <a:latin typeface="Arial" pitchFamily="34" charset="0"/>
              </a:rPr>
              <a:t>19:00 Uhr 	ASRA Preisverleihung </a:t>
            </a:r>
            <a:endParaRPr lang="de-AT" altLang="de-DE" sz="2200" b="1">
              <a:latin typeface="Arial" pitchFamily="34" charset="0"/>
            </a:endParaRPr>
          </a:p>
          <a:p>
            <a:endParaRPr lang="de-AT" altLang="de-DE" sz="2200" b="1">
              <a:latin typeface="Arial" pitchFamily="34" charset="0"/>
            </a:endParaRPr>
          </a:p>
          <a:p>
            <a:r>
              <a:rPr lang="de-AT" altLang="de-DE" sz="2200" b="1">
                <a:latin typeface="Arial" pitchFamily="34" charset="0"/>
              </a:rPr>
              <a:t>20:00 Uhr	Ausklang und Buffet</a:t>
            </a: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Grafik 3" descr="Report.jpg"/>
          <p:cNvPicPr>
            <a:picLocks noChangeAspect="1"/>
          </p:cNvPicPr>
          <p:nvPr/>
        </p:nvPicPr>
        <p:blipFill>
          <a:blip r:embed="rId2"/>
          <a:srcRect/>
          <a:stretch>
            <a:fillRect/>
          </a:stretch>
        </p:blipFill>
        <p:spPr bwMode="auto">
          <a:xfrm>
            <a:off x="6145213" y="484188"/>
            <a:ext cx="2998787" cy="3000375"/>
          </a:xfrm>
          <a:prstGeom prst="rect">
            <a:avLst/>
          </a:prstGeom>
          <a:noFill/>
          <a:ln w="9525">
            <a:noFill/>
            <a:miter lim="800000"/>
            <a:headEnd/>
            <a:tailEnd/>
          </a:ln>
        </p:spPr>
      </p:pic>
      <p:sp>
        <p:nvSpPr>
          <p:cNvPr id="36867" name="Textfeld 2"/>
          <p:cNvSpPr txBox="1">
            <a:spLocks noChangeArrowheads="1"/>
          </p:cNvSpPr>
          <p:nvPr/>
        </p:nvSpPr>
        <p:spPr bwMode="auto">
          <a:xfrm>
            <a:off x="969963" y="663575"/>
            <a:ext cx="7994650" cy="6462713"/>
          </a:xfrm>
          <a:prstGeom prst="rect">
            <a:avLst/>
          </a:prstGeom>
          <a:noFill/>
          <a:ln w="9525">
            <a:noFill/>
            <a:miter lim="800000"/>
            <a:headEnd/>
            <a:tailEnd/>
          </a:ln>
        </p:spPr>
        <p:txBody>
          <a:bodyPr>
            <a:spAutoFit/>
          </a:bodyPr>
          <a:lstStyle/>
          <a:p>
            <a:pPr>
              <a:defRPr/>
            </a:pPr>
            <a:r>
              <a:rPr lang="de-DE" altLang="de-DE" sz="2800" b="1" dirty="0">
                <a:solidFill>
                  <a:srgbClr val="008433"/>
                </a:solidFill>
                <a:latin typeface="Arial" pitchFamily="34" charset="0"/>
              </a:rPr>
              <a:t>Begrüßung und Eröffnung</a:t>
            </a:r>
          </a:p>
          <a:p>
            <a:pPr>
              <a:defRPr/>
            </a:pPr>
            <a:endParaRPr lang="de-DE" altLang="de-DE" dirty="0">
              <a:latin typeface="Arial" pitchFamily="34" charset="0"/>
            </a:endParaRPr>
          </a:p>
          <a:p>
            <a:pPr>
              <a:defRPr/>
            </a:pPr>
            <a:r>
              <a:rPr lang="de-DE" altLang="de-DE" sz="2600" b="1" dirty="0">
                <a:latin typeface="Arial" pitchFamily="34" charset="0"/>
              </a:rPr>
              <a:t>Alfred </a:t>
            </a:r>
            <a:r>
              <a:rPr lang="de-DE" altLang="de-DE" sz="2600" b="1" dirty="0" err="1">
                <a:latin typeface="Arial" pitchFamily="34" charset="0"/>
              </a:rPr>
              <a:t>Brogyányi</a:t>
            </a:r>
            <a:endParaRPr lang="de-DE" altLang="de-DE" sz="2600" dirty="0">
              <a:latin typeface="Arial" pitchFamily="34" charset="0"/>
            </a:endParaRPr>
          </a:p>
          <a:p>
            <a:pPr>
              <a:defRPr/>
            </a:pPr>
            <a:r>
              <a:rPr lang="de-DE" altLang="de-DE" sz="2600" dirty="0">
                <a:latin typeface="Arial" pitchFamily="34" charset="0"/>
              </a:rPr>
              <a:t>Vizepräsident </a:t>
            </a:r>
          </a:p>
          <a:p>
            <a:pPr>
              <a:defRPr/>
            </a:pPr>
            <a:r>
              <a:rPr lang="de-DE" altLang="de-DE" sz="2600" dirty="0">
                <a:latin typeface="Arial" pitchFamily="34" charset="0"/>
              </a:rPr>
              <a:t>Kammer der Wirtschaftstreuhänder</a:t>
            </a:r>
          </a:p>
          <a:p>
            <a:pPr>
              <a:defRPr/>
            </a:pPr>
            <a:endParaRPr lang="de-DE" altLang="de-DE" sz="2600" dirty="0">
              <a:latin typeface="Arial" pitchFamily="34" charset="0"/>
            </a:endParaRPr>
          </a:p>
          <a:p>
            <a:pPr>
              <a:defRPr/>
            </a:pPr>
            <a:r>
              <a:rPr lang="de-DE" altLang="de-DE" sz="2600" b="1" dirty="0">
                <a:latin typeface="Arial" pitchFamily="34" charset="0"/>
              </a:rPr>
              <a:t>Michael Schober</a:t>
            </a:r>
            <a:endParaRPr lang="de-DE" altLang="de-DE" sz="2600" dirty="0">
              <a:latin typeface="Arial" pitchFamily="34" charset="0"/>
            </a:endParaRPr>
          </a:p>
          <a:p>
            <a:pPr>
              <a:defRPr/>
            </a:pPr>
            <a:r>
              <a:rPr lang="de-DE" altLang="de-DE" sz="2600" dirty="0">
                <a:latin typeface="Arial" pitchFamily="34" charset="0"/>
              </a:rPr>
              <a:t>Präsident</a:t>
            </a:r>
          </a:p>
          <a:p>
            <a:pPr>
              <a:defRPr/>
            </a:pPr>
            <a:r>
              <a:rPr lang="de-DE" altLang="de-DE" sz="2600" dirty="0">
                <a:latin typeface="Arial" pitchFamily="34" charset="0"/>
              </a:rPr>
              <a:t>Institut Österreichischer Wirtschaftsprüfer</a:t>
            </a:r>
          </a:p>
          <a:p>
            <a:pPr>
              <a:defRPr/>
            </a:pPr>
            <a:endParaRPr lang="de-DE" altLang="de-DE" sz="2600" dirty="0">
              <a:latin typeface="Arial" pitchFamily="34" charset="0"/>
            </a:endParaRPr>
          </a:p>
          <a:p>
            <a:pPr>
              <a:defRPr/>
            </a:pPr>
            <a:r>
              <a:rPr lang="de-DE" altLang="de-DE" sz="2600" b="1" dirty="0">
                <a:latin typeface="Arial" pitchFamily="34" charset="0"/>
              </a:rPr>
              <a:t>Wolfram </a:t>
            </a:r>
            <a:r>
              <a:rPr lang="de-DE" altLang="de-DE" sz="2600" b="1" dirty="0" err="1">
                <a:latin typeface="Arial" pitchFamily="34" charset="0"/>
              </a:rPr>
              <a:t>Tertschnig</a:t>
            </a:r>
            <a:endParaRPr lang="de-DE" altLang="de-DE" sz="2600" dirty="0">
              <a:latin typeface="Arial" pitchFamily="34" charset="0"/>
            </a:endParaRPr>
          </a:p>
          <a:p>
            <a:pPr>
              <a:defRPr/>
            </a:pPr>
            <a:r>
              <a:rPr lang="de-DE" altLang="de-DE" sz="2600" dirty="0">
                <a:latin typeface="Arial" pitchFamily="34" charset="0"/>
              </a:rPr>
              <a:t>Abteilungsleiter </a:t>
            </a:r>
          </a:p>
          <a:p>
            <a:pPr>
              <a:defRPr/>
            </a:pPr>
            <a:r>
              <a:rPr lang="de-DE" altLang="de-DE" sz="2600" dirty="0">
                <a:latin typeface="Arial" pitchFamily="34" charset="0"/>
              </a:rPr>
              <a:t>Nachhaltige Entwicklung und Umweltförderpolitik,</a:t>
            </a:r>
            <a:r>
              <a:rPr lang="de-AT" sz="2800" dirty="0"/>
              <a:t> </a:t>
            </a:r>
            <a:r>
              <a:rPr lang="de-AT" sz="2600" dirty="0">
                <a:latin typeface="+mn-lt"/>
              </a:rPr>
              <a:t>BMLFUW</a:t>
            </a:r>
            <a:r>
              <a:rPr lang="de-DE" altLang="de-DE" sz="2600" dirty="0">
                <a:latin typeface="+mn-lt"/>
              </a:rPr>
              <a:t> </a:t>
            </a:r>
          </a:p>
          <a:p>
            <a:pPr>
              <a:defRPr/>
            </a:pPr>
            <a:r>
              <a:rPr lang="de-DE" altLang="de-DE" sz="2600" dirty="0">
                <a:latin typeface="Arial" pitchFamily="34" charset="0"/>
              </a:rPr>
              <a:t> </a:t>
            </a:r>
          </a:p>
          <a:p>
            <a:pPr>
              <a:defRPr/>
            </a:pPr>
            <a:endParaRPr lang="de-DE" altLang="de-DE" dirty="0">
              <a:latin typeface="Arial" pitchFamily="34" charset="0"/>
            </a:endParaRP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51213" y="749300"/>
            <a:ext cx="7010400" cy="457200"/>
          </a:xfrm>
        </p:spPr>
        <p:txBody>
          <a:bodyPr/>
          <a:lstStyle/>
          <a:p>
            <a:r>
              <a:rPr lang="de-DE" dirty="0" err="1" smtClean="0">
                <a:latin typeface="Arial" pitchFamily="34" charset="0"/>
              </a:rPr>
              <a:t>Keynote</a:t>
            </a:r>
            <a:r>
              <a:rPr lang="de-DE" dirty="0" smtClean="0">
                <a:latin typeface="Arial" pitchFamily="34" charset="0"/>
              </a:rPr>
              <a:t/>
            </a:r>
            <a:br>
              <a:rPr lang="de-DE" dirty="0" smtClean="0">
                <a:latin typeface="Arial" pitchFamily="34" charset="0"/>
              </a:rPr>
            </a:br>
            <a:endParaRPr lang="de-DE" dirty="0"/>
          </a:p>
        </p:txBody>
      </p:sp>
      <p:sp>
        <p:nvSpPr>
          <p:cNvPr id="3" name="Inhaltsplatzhalter 2"/>
          <p:cNvSpPr>
            <a:spLocks noGrp="1"/>
          </p:cNvSpPr>
          <p:nvPr>
            <p:ph idx="1"/>
          </p:nvPr>
        </p:nvSpPr>
        <p:spPr>
          <a:xfrm>
            <a:off x="889000" y="1089025"/>
            <a:ext cx="8020050" cy="5267325"/>
          </a:xfrm>
        </p:spPr>
        <p:txBody>
          <a:bodyPr/>
          <a:lstStyle/>
          <a:p>
            <a:endParaRPr lang="de-DE" sz="2800" b="1" dirty="0" smtClean="0">
              <a:solidFill>
                <a:srgbClr val="008433"/>
              </a:solidFill>
              <a:latin typeface="Arial" pitchFamily="34" charset="0"/>
            </a:endParaRPr>
          </a:p>
          <a:p>
            <a:r>
              <a:rPr lang="de-CH" altLang="ja-JP" sz="2800" b="1" kern="1200" dirty="0" smtClean="0">
                <a:solidFill>
                  <a:srgbClr val="008433"/>
                </a:solidFill>
                <a:ea typeface="ＭＳ Ｐゴシック" charset="-128"/>
                <a:cs typeface="ＭＳ Ｐゴシック" charset="-128"/>
              </a:rPr>
              <a:t>S</a:t>
            </a:r>
            <a:r>
              <a:rPr lang="de-CH" altLang="ja-JP" sz="2800" b="1" kern="1200" dirty="0" smtClean="0">
                <a:solidFill>
                  <a:srgbClr val="008433"/>
                </a:solidFill>
                <a:latin typeface="+mn-lt"/>
                <a:ea typeface="ＭＳ Ｐゴシック" charset="-128"/>
                <a:cs typeface="ＭＳ Ｐゴシック" charset="-128"/>
              </a:rPr>
              <a:t>chafft Nachhaltigkeit Public Value? </a:t>
            </a:r>
          </a:p>
        </p:txBody>
      </p:sp>
      <p:sp>
        <p:nvSpPr>
          <p:cNvPr id="4" name="Fußzeilenplatzhalter 3"/>
          <p:cNvSpPr>
            <a:spLocks noGrp="1"/>
          </p:cNvSpPr>
          <p:nvPr>
            <p:ph type="ftr" sz="quarter" idx="10"/>
          </p:nvPr>
        </p:nvSpPr>
        <p:spPr/>
        <p:txBody>
          <a:bodyPr/>
          <a:lstStyle/>
          <a:p>
            <a:pPr>
              <a:defRPr/>
            </a:pPr>
            <a:r>
              <a:rPr lang="de-AT" smtClean="0"/>
              <a:t>ASRA Preisverleihung 22.10.2014</a:t>
            </a:r>
            <a:endParaRPr lang="de-AT"/>
          </a:p>
        </p:txBody>
      </p:sp>
      <p:sp>
        <p:nvSpPr>
          <p:cNvPr id="5" name="Text Box 11"/>
          <p:cNvSpPr txBox="1">
            <a:spLocks noChangeArrowheads="1"/>
          </p:cNvSpPr>
          <p:nvPr/>
        </p:nvSpPr>
        <p:spPr bwMode="auto">
          <a:xfrm>
            <a:off x="1051213" y="2960809"/>
            <a:ext cx="4891088" cy="2370138"/>
          </a:xfrm>
          <a:prstGeom prst="rect">
            <a:avLst/>
          </a:prstGeom>
          <a:noFill/>
          <a:ln w="12700" algn="ctr">
            <a:noFill/>
            <a:miter lim="800000"/>
            <a:headEnd/>
            <a:tailEnd/>
          </a:ln>
        </p:spPr>
        <p:txBody>
          <a:bodyPr lIns="91347" tIns="45672" rIns="91347" bIns="45672">
            <a:spAutoFit/>
          </a:bodyPr>
          <a:lstStyle/>
          <a:p>
            <a:pPr>
              <a:defRPr/>
            </a:pPr>
            <a:r>
              <a:rPr lang="de-CH" sz="2800" b="1" dirty="0">
                <a:solidFill>
                  <a:srgbClr val="000000"/>
                </a:solidFill>
                <a:latin typeface="Arial" pitchFamily="34" charset="0"/>
                <a:ea typeface="+mn-ea"/>
              </a:rPr>
              <a:t>Prof. Dr. Timo Meynhardt</a:t>
            </a:r>
          </a:p>
          <a:p>
            <a:pPr>
              <a:defRPr/>
            </a:pPr>
            <a:endParaRPr lang="de-CH" sz="1800" b="1" dirty="0">
              <a:solidFill>
                <a:srgbClr val="000000"/>
              </a:solidFill>
              <a:latin typeface="Arial" pitchFamily="34" charset="0"/>
              <a:ea typeface="+mn-ea"/>
            </a:endParaRPr>
          </a:p>
          <a:p>
            <a:pPr>
              <a:defRPr/>
            </a:pPr>
            <a:r>
              <a:rPr lang="de-CH" sz="1800" dirty="0">
                <a:solidFill>
                  <a:srgbClr val="000000"/>
                </a:solidFill>
                <a:latin typeface="Arial" pitchFamily="34" charset="0"/>
                <a:ea typeface="+mn-ea"/>
              </a:rPr>
              <a:t>Center for Leadership and Values in Society</a:t>
            </a:r>
          </a:p>
          <a:p>
            <a:pPr>
              <a:defRPr/>
            </a:pPr>
            <a:r>
              <a:rPr lang="de-CH" sz="1800" dirty="0">
                <a:solidFill>
                  <a:srgbClr val="000000"/>
                </a:solidFill>
                <a:latin typeface="Arial" pitchFamily="34" charset="0"/>
                <a:ea typeface="+mn-ea"/>
              </a:rPr>
              <a:t>Universität St.Gallen</a:t>
            </a:r>
          </a:p>
          <a:p>
            <a:pPr>
              <a:defRPr/>
            </a:pPr>
            <a:endParaRPr lang="de-CH" sz="1800" dirty="0">
              <a:solidFill>
                <a:srgbClr val="000000"/>
              </a:solidFill>
              <a:latin typeface="Arial" pitchFamily="34" charset="0"/>
              <a:ea typeface="+mn-ea"/>
            </a:endParaRPr>
          </a:p>
          <a:p>
            <a:pPr>
              <a:defRPr/>
            </a:pPr>
            <a:r>
              <a:rPr lang="de-CH" sz="1800" dirty="0">
                <a:solidFill>
                  <a:srgbClr val="000000"/>
                </a:solidFill>
                <a:latin typeface="Arial" pitchFamily="34" charset="0"/>
                <a:ea typeface="+mn-ea"/>
              </a:rPr>
              <a:t>Lehrstuhl für Management</a:t>
            </a:r>
          </a:p>
          <a:p>
            <a:pPr>
              <a:defRPr/>
            </a:pPr>
            <a:r>
              <a:rPr lang="de-CH" sz="1800" dirty="0" err="1">
                <a:solidFill>
                  <a:srgbClr val="000000"/>
                </a:solidFill>
                <a:latin typeface="Arial" pitchFamily="34" charset="0"/>
                <a:ea typeface="+mn-ea"/>
              </a:rPr>
              <a:t>Leuphana</a:t>
            </a:r>
            <a:r>
              <a:rPr lang="de-CH" sz="1800" dirty="0">
                <a:solidFill>
                  <a:srgbClr val="000000"/>
                </a:solidFill>
                <a:latin typeface="Arial" pitchFamily="34" charset="0"/>
                <a:ea typeface="+mn-ea"/>
              </a:rPr>
              <a:t> Universität Lüneburg</a:t>
            </a:r>
            <a:r>
              <a:rPr lang="de-CH" sz="1200" dirty="0">
                <a:solidFill>
                  <a:srgbClr val="000000"/>
                </a:solidFill>
                <a:latin typeface="Arial" pitchFamily="34" charset="0"/>
                <a:ea typeface="+mn-ea"/>
              </a:rPr>
              <a:t/>
            </a:r>
            <a:br>
              <a:rPr lang="de-CH" sz="1200" dirty="0">
                <a:solidFill>
                  <a:srgbClr val="000000"/>
                </a:solidFill>
                <a:latin typeface="Arial" pitchFamily="34" charset="0"/>
                <a:ea typeface="+mn-ea"/>
              </a:rPr>
            </a:br>
            <a:endParaRPr lang="de-CH" sz="1200" dirty="0">
              <a:solidFill>
                <a:srgbClr val="000000"/>
              </a:solidFill>
              <a:latin typeface="Arial" pitchFamily="34" charset="0"/>
              <a:ea typeface="+mn-ea"/>
            </a:endParaRPr>
          </a:p>
        </p:txBody>
      </p:sp>
      <p:pic>
        <p:nvPicPr>
          <p:cNvPr id="6" name="Grafik 3" descr="innovation.jpg"/>
          <p:cNvPicPr>
            <a:picLocks noChangeAspect="1"/>
          </p:cNvPicPr>
          <p:nvPr/>
        </p:nvPicPr>
        <p:blipFill>
          <a:blip r:embed="rId2"/>
          <a:srcRect/>
          <a:stretch>
            <a:fillRect/>
          </a:stretch>
        </p:blipFill>
        <p:spPr bwMode="auto">
          <a:xfrm>
            <a:off x="5942301" y="2960809"/>
            <a:ext cx="2420815" cy="211762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feld 2"/>
          <p:cNvSpPr txBox="1">
            <a:spLocks noChangeArrowheads="1"/>
          </p:cNvSpPr>
          <p:nvPr/>
        </p:nvSpPr>
        <p:spPr bwMode="auto">
          <a:xfrm>
            <a:off x="955675" y="663575"/>
            <a:ext cx="8188325" cy="5294313"/>
          </a:xfrm>
          <a:prstGeom prst="rect">
            <a:avLst/>
          </a:prstGeom>
          <a:noFill/>
          <a:ln w="9525">
            <a:noFill/>
            <a:miter lim="800000"/>
            <a:headEnd/>
            <a:tailEnd/>
          </a:ln>
        </p:spPr>
        <p:txBody>
          <a:bodyPr>
            <a:spAutoFit/>
          </a:bodyPr>
          <a:lstStyle/>
          <a:p>
            <a:r>
              <a:rPr lang="de-DE" altLang="de-DE" sz="2600" b="1" dirty="0">
                <a:solidFill>
                  <a:srgbClr val="008433"/>
                </a:solidFill>
                <a:latin typeface="Arial" pitchFamily="34" charset="0"/>
              </a:rPr>
              <a:t>Gesprächsrunde zum Thema Wirkungsmessung</a:t>
            </a:r>
            <a:endParaRPr lang="de-DE" altLang="de-DE" sz="2600" b="1" i="1" dirty="0">
              <a:solidFill>
                <a:srgbClr val="008433"/>
              </a:solidFill>
              <a:latin typeface="Arial" pitchFamily="34" charset="0"/>
            </a:endParaRPr>
          </a:p>
          <a:p>
            <a:endParaRPr lang="de-DE" altLang="de-DE" dirty="0"/>
          </a:p>
          <a:p>
            <a:r>
              <a:rPr lang="de-DE" altLang="de-DE" b="1" dirty="0">
                <a:latin typeface="Arial" pitchFamily="34" charset="0"/>
              </a:rPr>
              <a:t>Timo Meynhardt</a:t>
            </a:r>
          </a:p>
          <a:p>
            <a:r>
              <a:rPr lang="de-DE" altLang="de-DE" dirty="0" err="1">
                <a:latin typeface="Arial" pitchFamily="34" charset="0"/>
              </a:rPr>
              <a:t>Leuphana</a:t>
            </a:r>
            <a:r>
              <a:rPr lang="de-DE" altLang="de-DE" dirty="0">
                <a:latin typeface="Arial" pitchFamily="34" charset="0"/>
              </a:rPr>
              <a:t> Universität </a:t>
            </a:r>
            <a:r>
              <a:rPr lang="de-DE" altLang="de-DE" dirty="0" smtClean="0">
                <a:latin typeface="Arial" pitchFamily="34" charset="0"/>
              </a:rPr>
              <a:t>Lüneburg, Universität St. </a:t>
            </a:r>
            <a:r>
              <a:rPr lang="de-DE" altLang="de-DE" smtClean="0">
                <a:latin typeface="Arial" pitchFamily="34" charset="0"/>
              </a:rPr>
              <a:t>Gallen</a:t>
            </a:r>
            <a:endParaRPr lang="de-DE" altLang="de-DE">
              <a:latin typeface="Arial" pitchFamily="34" charset="0"/>
            </a:endParaRPr>
          </a:p>
          <a:p>
            <a:endParaRPr lang="de-DE" altLang="de-DE" b="1" dirty="0">
              <a:latin typeface="Arial" pitchFamily="34" charset="0"/>
            </a:endParaRPr>
          </a:p>
          <a:p>
            <a:r>
              <a:rPr lang="de-DE" altLang="de-DE" b="1" dirty="0">
                <a:latin typeface="Arial" pitchFamily="34" charset="0"/>
              </a:rPr>
              <a:t>Daniela Knieling</a:t>
            </a:r>
          </a:p>
          <a:p>
            <a:r>
              <a:rPr lang="de-DE" altLang="de-DE" dirty="0">
                <a:latin typeface="Arial" pitchFamily="34" charset="0"/>
              </a:rPr>
              <a:t>respACT</a:t>
            </a:r>
          </a:p>
          <a:p>
            <a:endParaRPr lang="de-DE" altLang="de-DE" b="1" dirty="0">
              <a:latin typeface="Arial" pitchFamily="34" charset="0"/>
            </a:endParaRPr>
          </a:p>
          <a:p>
            <a:r>
              <a:rPr lang="de-DE" altLang="de-DE" b="1" dirty="0">
                <a:latin typeface="Arial" pitchFamily="34" charset="0"/>
              </a:rPr>
              <a:t>Konrad </a:t>
            </a:r>
            <a:r>
              <a:rPr lang="de-DE" altLang="de-DE" b="1" dirty="0" err="1">
                <a:latin typeface="Arial" pitchFamily="34" charset="0"/>
              </a:rPr>
              <a:t>Mitschka</a:t>
            </a:r>
            <a:endParaRPr lang="de-DE" altLang="de-DE" b="1" dirty="0">
              <a:latin typeface="Arial" pitchFamily="34" charset="0"/>
            </a:endParaRPr>
          </a:p>
          <a:p>
            <a:r>
              <a:rPr lang="de-DE" altLang="de-DE" dirty="0">
                <a:latin typeface="Arial" pitchFamily="34" charset="0"/>
              </a:rPr>
              <a:t>ORF</a:t>
            </a:r>
          </a:p>
          <a:p>
            <a:endParaRPr lang="de-DE" altLang="de-DE" dirty="0">
              <a:latin typeface="Arial" pitchFamily="34" charset="0"/>
            </a:endParaRPr>
          </a:p>
          <a:p>
            <a:r>
              <a:rPr lang="de-DE" altLang="de-DE" b="1" dirty="0">
                <a:latin typeface="Arial" pitchFamily="34" charset="0"/>
              </a:rPr>
              <a:t>Peter </a:t>
            </a:r>
            <a:r>
              <a:rPr lang="de-DE" altLang="de-DE" b="1" dirty="0" err="1">
                <a:latin typeface="Arial" pitchFamily="34" charset="0"/>
              </a:rPr>
              <a:t>Eitzenberger</a:t>
            </a:r>
            <a:endParaRPr lang="de-DE" altLang="de-DE" dirty="0">
              <a:latin typeface="Arial" pitchFamily="34" charset="0"/>
            </a:endParaRPr>
          </a:p>
          <a:p>
            <a:r>
              <a:rPr lang="de-DE" altLang="de-DE" dirty="0">
                <a:latin typeface="Arial" pitchFamily="34" charset="0"/>
              </a:rPr>
              <a:t>VBV Vorsorgekasse</a:t>
            </a:r>
          </a:p>
          <a:p>
            <a:endParaRPr lang="de-DE" altLang="de-DE" dirty="0">
              <a:latin typeface="Arial" pitchFamily="34" charset="0"/>
            </a:endParaRP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Grafik 10" descr="WKO_singular.jpg"/>
          <p:cNvPicPr>
            <a:picLocks noChangeAspect="1"/>
          </p:cNvPicPr>
          <p:nvPr/>
        </p:nvPicPr>
        <p:blipFill>
          <a:blip r:embed="rId2"/>
          <a:srcRect/>
          <a:stretch>
            <a:fillRect/>
          </a:stretch>
        </p:blipFill>
        <p:spPr bwMode="auto">
          <a:xfrm>
            <a:off x="5213350" y="5937250"/>
            <a:ext cx="1436688" cy="447675"/>
          </a:xfrm>
          <a:prstGeom prst="rect">
            <a:avLst/>
          </a:prstGeom>
          <a:noFill/>
          <a:ln w="9525">
            <a:noFill/>
            <a:miter lim="800000"/>
            <a:headEnd/>
            <a:tailEnd/>
          </a:ln>
        </p:spPr>
      </p:pic>
      <p:sp>
        <p:nvSpPr>
          <p:cNvPr id="73731" name="Rectangle 3"/>
          <p:cNvSpPr>
            <a:spLocks noGrp="1" noChangeArrowheads="1"/>
          </p:cNvSpPr>
          <p:nvPr>
            <p:ph type="ctrTitle"/>
          </p:nvPr>
        </p:nvSpPr>
        <p:spPr>
          <a:xfrm>
            <a:off x="785813" y="1255713"/>
            <a:ext cx="7772400" cy="2630487"/>
          </a:xfrm>
        </p:spPr>
        <p:txBody>
          <a:bodyPr/>
          <a:lstStyle/>
          <a:p>
            <a:pPr eaLnBrk="1" hangingPunct="1"/>
            <a:r>
              <a:rPr lang="de-DE" altLang="de-DE" sz="3800" smtClean="0">
                <a:solidFill>
                  <a:schemeClr val="tx1"/>
                </a:solidFill>
                <a:ea typeface="MS PGothic" pitchFamily="34" charset="-128"/>
              </a:rPr>
              <a:t>Verleihung des ASRA</a:t>
            </a:r>
            <a:r>
              <a:rPr lang="de-DE" altLang="de-DE" sz="4000" smtClean="0">
                <a:solidFill>
                  <a:schemeClr val="tx1"/>
                </a:solidFill>
                <a:ea typeface="MS PGothic" pitchFamily="34" charset="-128"/>
              </a:rPr>
              <a:t/>
            </a:r>
            <a:br>
              <a:rPr lang="de-DE" altLang="de-DE" sz="4000" smtClean="0">
                <a:solidFill>
                  <a:schemeClr val="tx1"/>
                </a:solidFill>
                <a:ea typeface="MS PGothic" pitchFamily="34" charset="-128"/>
              </a:rPr>
            </a:br>
            <a:r>
              <a:rPr lang="de-DE" altLang="de-DE" smtClean="0">
                <a:solidFill>
                  <a:schemeClr val="tx1"/>
                </a:solidFill>
                <a:ea typeface="MS PGothic" pitchFamily="34" charset="-128"/>
              </a:rPr>
              <a:t>Austrian Sustainability Reporting Award</a:t>
            </a:r>
            <a:r>
              <a:rPr lang="de-DE" altLang="de-DE" sz="3000" smtClean="0">
                <a:ea typeface="MS PGothic" pitchFamily="34" charset="-128"/>
              </a:rPr>
              <a:t/>
            </a:r>
            <a:br>
              <a:rPr lang="de-DE" altLang="de-DE" sz="3000" smtClean="0">
                <a:ea typeface="MS PGothic" pitchFamily="34" charset="-128"/>
              </a:rPr>
            </a:br>
            <a:r>
              <a:rPr lang="de-DE" altLang="de-DE" sz="2400" smtClean="0">
                <a:ea typeface="MS PGothic" pitchFamily="34" charset="-128"/>
              </a:rPr>
              <a:t/>
            </a:r>
            <a:br>
              <a:rPr lang="de-DE" altLang="de-DE" sz="2400" smtClean="0">
                <a:ea typeface="MS PGothic" pitchFamily="34" charset="-128"/>
              </a:rPr>
            </a:br>
            <a:r>
              <a:rPr lang="de-DE" altLang="de-DE" sz="2400" smtClean="0">
                <a:ea typeface="MS PGothic" pitchFamily="34" charset="-128"/>
              </a:rPr>
              <a:t>Auszeichnung der besten Nachhaltigkeits-</a:t>
            </a:r>
            <a:br>
              <a:rPr lang="de-DE" altLang="de-DE" sz="2400" smtClean="0">
                <a:ea typeface="MS PGothic" pitchFamily="34" charset="-128"/>
              </a:rPr>
            </a:br>
            <a:r>
              <a:rPr lang="de-DE" altLang="de-DE" sz="2400" smtClean="0">
                <a:ea typeface="MS PGothic" pitchFamily="34" charset="-128"/>
              </a:rPr>
              <a:t>berichte 2013 österreichischer Unternehmen</a:t>
            </a:r>
            <a:endParaRPr lang="de-AT" altLang="de-DE" sz="2400" smtClean="0">
              <a:ea typeface="MS PGothic" pitchFamily="34" charset="-128"/>
            </a:endParaRPr>
          </a:p>
        </p:txBody>
      </p:sp>
      <p:pic>
        <p:nvPicPr>
          <p:cNvPr id="73732" name="Picture 11" descr="KWT1"/>
          <p:cNvPicPr>
            <a:picLocks noChangeAspect="1" noChangeArrowheads="1"/>
          </p:cNvPicPr>
          <p:nvPr/>
        </p:nvPicPr>
        <p:blipFill>
          <a:blip r:embed="rId3"/>
          <a:srcRect l="61836" t="78494"/>
          <a:stretch>
            <a:fillRect/>
          </a:stretch>
        </p:blipFill>
        <p:spPr bwMode="auto">
          <a:xfrm>
            <a:off x="920750" y="203200"/>
            <a:ext cx="3065463" cy="812800"/>
          </a:xfrm>
          <a:prstGeom prst="rect">
            <a:avLst/>
          </a:prstGeom>
          <a:noFill/>
          <a:ln w="9525">
            <a:noFill/>
            <a:miter lim="800000"/>
            <a:headEnd/>
            <a:tailEnd/>
          </a:ln>
        </p:spPr>
      </p:pic>
      <p:pic>
        <p:nvPicPr>
          <p:cNvPr id="73733" name="Picture 5" descr="respACT_logo_cmyk_PC"/>
          <p:cNvPicPr>
            <a:picLocks noChangeAspect="1" noChangeArrowheads="1"/>
          </p:cNvPicPr>
          <p:nvPr/>
        </p:nvPicPr>
        <p:blipFill>
          <a:blip r:embed="rId4"/>
          <a:srcRect/>
          <a:stretch>
            <a:fillRect/>
          </a:stretch>
        </p:blipFill>
        <p:spPr bwMode="auto">
          <a:xfrm>
            <a:off x="944563" y="5902325"/>
            <a:ext cx="1417637" cy="511175"/>
          </a:xfrm>
          <a:prstGeom prst="rect">
            <a:avLst/>
          </a:prstGeom>
          <a:noFill/>
          <a:ln w="9525">
            <a:noFill/>
            <a:miter lim="800000"/>
            <a:headEnd/>
            <a:tailEnd/>
          </a:ln>
        </p:spPr>
      </p:pic>
      <p:pic>
        <p:nvPicPr>
          <p:cNvPr id="73734" name="Picture 7" descr="IV_Logo4c"/>
          <p:cNvPicPr>
            <a:picLocks noChangeAspect="1" noChangeArrowheads="1"/>
          </p:cNvPicPr>
          <p:nvPr/>
        </p:nvPicPr>
        <p:blipFill>
          <a:blip r:embed="rId5"/>
          <a:srcRect/>
          <a:stretch>
            <a:fillRect/>
          </a:stretch>
        </p:blipFill>
        <p:spPr bwMode="auto">
          <a:xfrm>
            <a:off x="944563" y="5259388"/>
            <a:ext cx="1646237" cy="282575"/>
          </a:xfrm>
          <a:prstGeom prst="rect">
            <a:avLst/>
          </a:prstGeom>
          <a:noFill/>
          <a:ln w="9525">
            <a:noFill/>
            <a:miter lim="800000"/>
            <a:headEnd/>
            <a:tailEnd/>
          </a:ln>
        </p:spPr>
      </p:pic>
      <p:pic>
        <p:nvPicPr>
          <p:cNvPr id="73735" name="Bild 12" descr="oegut_logo.png"/>
          <p:cNvPicPr>
            <a:picLocks noChangeAspect="1"/>
          </p:cNvPicPr>
          <p:nvPr/>
        </p:nvPicPr>
        <p:blipFill>
          <a:blip r:embed="rId6"/>
          <a:srcRect/>
          <a:stretch>
            <a:fillRect/>
          </a:stretch>
        </p:blipFill>
        <p:spPr bwMode="auto">
          <a:xfrm>
            <a:off x="6892925" y="5184775"/>
            <a:ext cx="1665288" cy="1222375"/>
          </a:xfrm>
          <a:prstGeom prst="rect">
            <a:avLst/>
          </a:prstGeom>
          <a:noFill/>
          <a:ln w="9525">
            <a:noFill/>
            <a:miter lim="800000"/>
            <a:headEnd/>
            <a:tailEnd/>
          </a:ln>
        </p:spPr>
      </p:pic>
      <p:pic>
        <p:nvPicPr>
          <p:cNvPr id="73736" name="Grafik 10" descr="IWP.jpg"/>
          <p:cNvPicPr>
            <a:picLocks noChangeAspect="1"/>
          </p:cNvPicPr>
          <p:nvPr/>
        </p:nvPicPr>
        <p:blipFill>
          <a:blip r:embed="rId7"/>
          <a:srcRect/>
          <a:stretch>
            <a:fillRect/>
          </a:stretch>
        </p:blipFill>
        <p:spPr bwMode="auto">
          <a:xfrm>
            <a:off x="5499100" y="260350"/>
            <a:ext cx="2616200" cy="871538"/>
          </a:xfrm>
          <a:prstGeom prst="rect">
            <a:avLst/>
          </a:prstGeom>
          <a:noFill/>
          <a:ln w="9525">
            <a:noFill/>
            <a:miter lim="800000"/>
            <a:headEnd/>
            <a:tailEnd/>
          </a:ln>
        </p:spPr>
      </p:pic>
      <p:pic>
        <p:nvPicPr>
          <p:cNvPr id="73737" name="Grafik 10"/>
          <p:cNvPicPr>
            <a:picLocks noChangeAspect="1" noChangeArrowheads="1"/>
          </p:cNvPicPr>
          <p:nvPr/>
        </p:nvPicPr>
        <p:blipFill>
          <a:blip r:embed="rId8"/>
          <a:srcRect/>
          <a:stretch>
            <a:fillRect/>
          </a:stretch>
        </p:blipFill>
        <p:spPr bwMode="auto">
          <a:xfrm>
            <a:off x="3544888" y="4856163"/>
            <a:ext cx="1069975" cy="996950"/>
          </a:xfrm>
          <a:prstGeom prst="rect">
            <a:avLst/>
          </a:prstGeom>
          <a:noFill/>
          <a:ln w="9525">
            <a:noFill/>
            <a:miter lim="800000"/>
            <a:headEnd/>
            <a:tailEnd/>
          </a:ln>
        </p:spPr>
      </p:pic>
      <p:pic>
        <p:nvPicPr>
          <p:cNvPr id="73738" name="Grafik 11"/>
          <p:cNvPicPr>
            <a:picLocks noChangeAspect="1" noChangeArrowheads="1"/>
          </p:cNvPicPr>
          <p:nvPr/>
        </p:nvPicPr>
        <p:blipFill>
          <a:blip r:embed="rId9"/>
          <a:srcRect/>
          <a:stretch>
            <a:fillRect/>
          </a:stretch>
        </p:blipFill>
        <p:spPr bwMode="auto">
          <a:xfrm>
            <a:off x="2678113" y="6065838"/>
            <a:ext cx="2292350" cy="184150"/>
          </a:xfrm>
          <a:prstGeom prst="rect">
            <a:avLst/>
          </a:prstGeom>
          <a:noFill/>
          <a:ln w="9525">
            <a:noFill/>
            <a:miter lim="800000"/>
            <a:headEnd/>
            <a:tailEnd/>
          </a:ln>
        </p:spPr>
      </p:pic>
      <p:pic>
        <p:nvPicPr>
          <p:cNvPr id="73739" name="Grafik 10"/>
          <p:cNvPicPr>
            <a:picLocks noChangeAspect="1" noChangeArrowheads="1"/>
          </p:cNvPicPr>
          <p:nvPr/>
        </p:nvPicPr>
        <p:blipFill>
          <a:blip r:embed="rId10"/>
          <a:srcRect/>
          <a:stretch>
            <a:fillRect/>
          </a:stretch>
        </p:blipFill>
        <p:spPr bwMode="auto">
          <a:xfrm>
            <a:off x="5213350" y="4697413"/>
            <a:ext cx="1279525" cy="66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el 1"/>
          <p:cNvSpPr>
            <a:spLocks noGrp="1"/>
          </p:cNvSpPr>
          <p:nvPr>
            <p:ph type="title"/>
          </p:nvPr>
        </p:nvSpPr>
        <p:spPr>
          <a:xfrm>
            <a:off x="623888" y="520700"/>
            <a:ext cx="8520112" cy="457200"/>
          </a:xfrm>
        </p:spPr>
        <p:txBody>
          <a:bodyPr/>
          <a:lstStyle/>
          <a:p>
            <a:pPr algn="ctr"/>
            <a:r>
              <a:rPr lang="de-DE" altLang="de-DE" sz="3600" smtClean="0">
                <a:ea typeface="MS PGothic" pitchFamily="34" charset="-128"/>
              </a:rPr>
              <a:t>ASRA Steckbrief</a:t>
            </a:r>
          </a:p>
        </p:txBody>
      </p:sp>
      <p:sp>
        <p:nvSpPr>
          <p:cNvPr id="74755" name="Inhaltsplatzhalter 2"/>
          <p:cNvSpPr>
            <a:spLocks noGrp="1"/>
          </p:cNvSpPr>
          <p:nvPr>
            <p:ph idx="1"/>
          </p:nvPr>
        </p:nvSpPr>
        <p:spPr/>
        <p:txBody>
          <a:bodyPr/>
          <a:lstStyle/>
          <a:p>
            <a:r>
              <a:rPr lang="de-DE" altLang="de-DE" sz="2400" b="1" smtClean="0">
                <a:ea typeface="MS PGothic" pitchFamily="34" charset="-128"/>
              </a:rPr>
              <a:t> </a:t>
            </a:r>
            <a:r>
              <a:rPr lang="de-DE" altLang="de-DE" sz="2400" smtClean="0">
                <a:solidFill>
                  <a:srgbClr val="00853C"/>
                </a:solidFill>
                <a:ea typeface="MS PGothic" pitchFamily="34" charset="-128"/>
                <a:hlinkClick r:id="rId2"/>
              </a:rPr>
              <a:t>www.kwt.or.at</a:t>
            </a:r>
            <a:endParaRPr lang="de-DE" altLang="de-DE" sz="2400" b="1" smtClean="0">
              <a:ea typeface="MS PGothic" pitchFamily="34" charset="-128"/>
            </a:endParaRPr>
          </a:p>
          <a:p>
            <a:r>
              <a:rPr lang="de-DE" altLang="de-DE" smtClean="0">
                <a:ea typeface="MS PGothic" pitchFamily="34" charset="-128"/>
              </a:rPr>
              <a:t>	</a:t>
            </a:r>
            <a:r>
              <a:rPr lang="de-DE" altLang="de-DE" sz="2000" b="1" smtClean="0">
                <a:ea typeface="MS PGothic" pitchFamily="34" charset="-128"/>
              </a:rPr>
              <a:t>seit 15 Jahren</a:t>
            </a:r>
          </a:p>
          <a:p>
            <a:pPr>
              <a:buFontTx/>
              <a:buChar char="•"/>
            </a:pPr>
            <a:r>
              <a:rPr lang="de-DE" altLang="de-DE" sz="2000" smtClean="0">
                <a:ea typeface="MS PGothic" pitchFamily="34" charset="-128"/>
              </a:rPr>
              <a:t>Initiiert von ACCA und FEE Sustainability Group</a:t>
            </a:r>
          </a:p>
          <a:p>
            <a:pPr>
              <a:buFontTx/>
              <a:buChar char="•"/>
            </a:pPr>
            <a:r>
              <a:rPr lang="de-DE" altLang="de-DE" sz="2000" smtClean="0">
                <a:ea typeface="MS PGothic" pitchFamily="34" charset="-128"/>
              </a:rPr>
              <a:t>Ausgezeichnet werden jeweils Berichte des letzten Geschäftsjahres</a:t>
            </a:r>
          </a:p>
          <a:p>
            <a:pPr>
              <a:buFontTx/>
              <a:buChar char="•"/>
            </a:pPr>
            <a:r>
              <a:rPr lang="de-DE" altLang="de-DE" sz="2000" smtClean="0">
                <a:ea typeface="MS PGothic" pitchFamily="34" charset="-128"/>
              </a:rPr>
              <a:t>Einreichfrist von Mai-August</a:t>
            </a:r>
          </a:p>
          <a:p>
            <a:pPr>
              <a:buFontTx/>
              <a:buChar char="•"/>
            </a:pPr>
            <a:r>
              <a:rPr lang="de-DE" altLang="de-DE" sz="2000" smtClean="0">
                <a:ea typeface="MS PGothic" pitchFamily="34" charset="-128"/>
              </a:rPr>
              <a:t>Jurysitzung im September</a:t>
            </a:r>
          </a:p>
          <a:p>
            <a:pPr>
              <a:buFontTx/>
              <a:buChar char="•"/>
            </a:pPr>
            <a:r>
              <a:rPr lang="de-DE" altLang="de-DE" sz="2000" smtClean="0">
                <a:ea typeface="MS PGothic" pitchFamily="34" charset="-128"/>
              </a:rPr>
              <a:t>Preisverleihung Oktober in der Industriellenvereinigung</a:t>
            </a:r>
          </a:p>
          <a:p>
            <a:r>
              <a:rPr lang="de-DE" altLang="de-DE" sz="2000" smtClean="0">
                <a:ea typeface="MS PGothic" pitchFamily="34" charset="-128"/>
              </a:rPr>
              <a:t>	</a:t>
            </a:r>
            <a:r>
              <a:rPr lang="de-DE" altLang="de-DE" sz="2000" b="1" smtClean="0">
                <a:ea typeface="MS PGothic" pitchFamily="34" charset="-128"/>
              </a:rPr>
              <a:t>Einreichkategorien</a:t>
            </a:r>
          </a:p>
          <a:p>
            <a:pPr>
              <a:buFontTx/>
              <a:buChar char="•"/>
            </a:pPr>
            <a:r>
              <a:rPr lang="de-DE" altLang="de-DE" sz="2000" smtClean="0">
                <a:ea typeface="MS PGothic" pitchFamily="34" charset="-128"/>
              </a:rPr>
              <a:t>Nachhaltigkeitsbericht großer Unternehmen</a:t>
            </a:r>
          </a:p>
          <a:p>
            <a:pPr>
              <a:buFontTx/>
              <a:buChar char="•"/>
            </a:pPr>
            <a:r>
              <a:rPr lang="de-DE" altLang="de-DE" sz="2000" smtClean="0">
                <a:ea typeface="MS PGothic" pitchFamily="34" charset="-128"/>
              </a:rPr>
              <a:t>Nachhaltigkeitsbericht KMU (250 Mitarbeiter)</a:t>
            </a:r>
          </a:p>
          <a:p>
            <a:pPr>
              <a:buFontTx/>
              <a:buChar char="•"/>
            </a:pPr>
            <a:r>
              <a:rPr lang="de-DE" altLang="de-DE" sz="2000" smtClean="0">
                <a:ea typeface="MS PGothic" pitchFamily="34" charset="-128"/>
              </a:rPr>
              <a:t>Integrierter Geschäfts- und Nachhaltigkeitsbericht</a:t>
            </a:r>
          </a:p>
          <a:p>
            <a:pPr>
              <a:buFontTx/>
              <a:buChar char="•"/>
            </a:pPr>
            <a:r>
              <a:rPr lang="de-DE" altLang="de-DE" sz="2000" smtClean="0">
                <a:ea typeface="MS PGothic" pitchFamily="34" charset="-128"/>
              </a:rPr>
              <a:t>Erstbericht</a:t>
            </a:r>
          </a:p>
          <a:p>
            <a:pPr>
              <a:buFontTx/>
              <a:buChar char="•"/>
            </a:pPr>
            <a:r>
              <a:rPr lang="de-DE" altLang="de-DE" sz="2000" smtClean="0">
                <a:ea typeface="MS PGothic" pitchFamily="34" charset="-128"/>
              </a:rPr>
              <a:t>NonProfit Organisationen</a:t>
            </a:r>
          </a:p>
          <a:p>
            <a:endParaRPr lang="de-DE" altLang="de-DE" smtClean="0">
              <a:ea typeface="MS PGothic" pitchFamily="34" charset="-128"/>
            </a:endParaRPr>
          </a:p>
          <a:p>
            <a:endParaRPr lang="de-DE" altLang="de-DE" smtClean="0">
              <a:ea typeface="MS PGothic" pitchFamily="34" charset="-128"/>
            </a:endParaRP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el 1"/>
          <p:cNvSpPr>
            <a:spLocks noGrp="1"/>
          </p:cNvSpPr>
          <p:nvPr>
            <p:ph type="title"/>
          </p:nvPr>
        </p:nvSpPr>
        <p:spPr>
          <a:xfrm>
            <a:off x="623888" y="520700"/>
            <a:ext cx="8520112" cy="457200"/>
          </a:xfrm>
        </p:spPr>
        <p:txBody>
          <a:bodyPr/>
          <a:lstStyle/>
          <a:p>
            <a:pPr algn="ctr"/>
            <a:r>
              <a:rPr lang="de-DE" altLang="de-DE" sz="3600" smtClean="0">
                <a:ea typeface="MS PGothic" pitchFamily="34" charset="-128"/>
              </a:rPr>
              <a:t> </a:t>
            </a:r>
          </a:p>
        </p:txBody>
      </p:sp>
      <p:sp>
        <p:nvSpPr>
          <p:cNvPr id="75779" name="Inhaltsplatzhalter 2"/>
          <p:cNvSpPr>
            <a:spLocks noGrp="1"/>
          </p:cNvSpPr>
          <p:nvPr>
            <p:ph idx="1"/>
          </p:nvPr>
        </p:nvSpPr>
        <p:spPr>
          <a:xfrm>
            <a:off x="889000" y="723900"/>
            <a:ext cx="8020050" cy="5905500"/>
          </a:xfrm>
        </p:spPr>
        <p:txBody>
          <a:bodyPr/>
          <a:lstStyle/>
          <a:p>
            <a:r>
              <a:rPr lang="de-DE" altLang="de-DE" sz="2400" b="1" smtClean="0">
                <a:ea typeface="MS PGothic" pitchFamily="34" charset="-128"/>
              </a:rPr>
              <a:t>Das neue Bewertungstool </a:t>
            </a:r>
            <a:r>
              <a:rPr lang="de-DE" altLang="de-DE" sz="2400" smtClean="0">
                <a:solidFill>
                  <a:srgbClr val="00853C"/>
                </a:solidFill>
                <a:ea typeface="MS PGothic" pitchFamily="34" charset="-128"/>
              </a:rPr>
              <a:t>http://www.nachhaltigkeitsberichte.at</a:t>
            </a:r>
            <a:endParaRPr lang="de-DE" altLang="de-DE" sz="2000" b="1" smtClean="0">
              <a:ea typeface="MS PGothic" pitchFamily="34" charset="-128"/>
            </a:endParaRPr>
          </a:p>
          <a:p>
            <a:endParaRPr lang="de-DE" altLang="de-DE" sz="2000" b="1" smtClean="0">
              <a:ea typeface="MS PGothic" pitchFamily="34" charset="-128"/>
            </a:endParaRPr>
          </a:p>
          <a:p>
            <a:r>
              <a:rPr lang="de-DE" altLang="de-DE" sz="2000" smtClean="0">
                <a:ea typeface="MS PGothic" pitchFamily="34" charset="-128"/>
              </a:rPr>
              <a:t>Überarbeitung des Tools im Hinblick auf GRI 4 und IIRC mit Unterstützung von Lebensministerium, KWT und IWP</a:t>
            </a:r>
            <a:endParaRPr lang="de-DE" altLang="de-DE" sz="2000" b="1" smtClean="0">
              <a:ea typeface="MS PGothic" pitchFamily="34" charset="-128"/>
            </a:endParaRPr>
          </a:p>
          <a:p>
            <a:endParaRPr lang="de-DE" altLang="de-DE" sz="2000" b="1" smtClean="0">
              <a:ea typeface="MS PGothic" pitchFamily="34" charset="-128"/>
            </a:endParaRPr>
          </a:p>
          <a:p>
            <a:r>
              <a:rPr lang="de-DE" altLang="de-DE" sz="2000" b="1" smtClean="0">
                <a:ea typeface="MS PGothic" pitchFamily="34" charset="-128"/>
              </a:rPr>
              <a:t>Vision, Strategie und Wesentlichkeit</a:t>
            </a:r>
          </a:p>
          <a:p>
            <a:r>
              <a:rPr lang="de-DE" altLang="de-DE" sz="2000" b="1" smtClean="0">
                <a:ea typeface="MS PGothic" pitchFamily="34" charset="-128"/>
              </a:rPr>
              <a:t>Nachhaltigkeitsprozess im Unternehmen</a:t>
            </a:r>
          </a:p>
          <a:p>
            <a:r>
              <a:rPr lang="de-DE" altLang="de-DE" sz="2000" b="1" smtClean="0">
                <a:ea typeface="MS PGothic" pitchFamily="34" charset="-128"/>
              </a:rPr>
              <a:t>Prinzipien der Berichterstattung</a:t>
            </a:r>
          </a:p>
          <a:p>
            <a:r>
              <a:rPr lang="de-DE" altLang="de-DE" sz="2000" b="1" smtClean="0">
                <a:ea typeface="MS PGothic" pitchFamily="34" charset="-128"/>
              </a:rPr>
              <a:t>Performance</a:t>
            </a:r>
          </a:p>
          <a:p>
            <a:endParaRPr lang="de-DE" altLang="de-DE" smtClean="0">
              <a:ea typeface="MS PGothic" pitchFamily="34" charset="-128"/>
            </a:endParaRPr>
          </a:p>
          <a:p>
            <a:endParaRPr lang="de-DE" altLang="de-DE" smtClean="0">
              <a:ea typeface="MS PGothic" pitchFamily="34" charset="-128"/>
            </a:endParaRP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el 1"/>
          <p:cNvSpPr>
            <a:spLocks noGrp="1"/>
          </p:cNvSpPr>
          <p:nvPr>
            <p:ph type="title"/>
          </p:nvPr>
        </p:nvSpPr>
        <p:spPr>
          <a:xfrm>
            <a:off x="623888" y="188913"/>
            <a:ext cx="8520112" cy="788987"/>
          </a:xfrm>
        </p:spPr>
        <p:txBody>
          <a:bodyPr/>
          <a:lstStyle/>
          <a:p>
            <a:pPr algn="ctr"/>
            <a:r>
              <a:rPr lang="de-DE" altLang="de-DE" sz="3600" smtClean="0">
                <a:ea typeface="MS PGothic" pitchFamily="34" charset="-128"/>
              </a:rPr>
              <a:t>Die Jury</a:t>
            </a:r>
          </a:p>
        </p:txBody>
      </p:sp>
      <p:sp>
        <p:nvSpPr>
          <p:cNvPr id="76803" name="Inhaltsplatzhalter 2"/>
          <p:cNvSpPr>
            <a:spLocks noGrp="1"/>
          </p:cNvSpPr>
          <p:nvPr>
            <p:ph idx="1"/>
          </p:nvPr>
        </p:nvSpPr>
        <p:spPr/>
        <p:txBody>
          <a:bodyPr/>
          <a:lstStyle/>
          <a:p>
            <a:pPr algn="ctr"/>
            <a:r>
              <a:rPr lang="de-DE" altLang="de-DE" b="1" smtClean="0">
                <a:ea typeface="MS PGothic" pitchFamily="34" charset="-128"/>
              </a:rPr>
              <a:t>		</a:t>
            </a:r>
            <a:r>
              <a:rPr lang="de-DE" altLang="de-DE" sz="2000" b="1" smtClean="0">
                <a:ea typeface="MS PGothic" pitchFamily="34" charset="-128"/>
              </a:rPr>
              <a:t>Nachhaltigkeitsausschuß der KWT:</a:t>
            </a:r>
          </a:p>
          <a:p>
            <a:r>
              <a:rPr lang="de-DE" altLang="de-DE" sz="2000" smtClean="0">
                <a:ea typeface="MS PGothic" pitchFamily="34" charset="-128"/>
              </a:rPr>
              <a:t>Christine Jasch, IÖW, Institut für ökologische Wirtschaftsforschung</a:t>
            </a:r>
          </a:p>
          <a:p>
            <a:r>
              <a:rPr lang="de-DE" altLang="de-DE" sz="2000" smtClean="0">
                <a:ea typeface="MS PGothic" pitchFamily="34" charset="-128"/>
              </a:rPr>
              <a:t>Harald Schützinger, Orange Cosmos</a:t>
            </a:r>
          </a:p>
          <a:p>
            <a:r>
              <a:rPr lang="de-DE" altLang="de-DE" sz="2000" smtClean="0">
                <a:ea typeface="MS PGothic" pitchFamily="34" charset="-128"/>
              </a:rPr>
              <a:t>Brigitte Frey, Georg Rogl, E &amp;Y</a:t>
            </a:r>
          </a:p>
          <a:p>
            <a:r>
              <a:rPr lang="de-DE" altLang="de-DE" sz="2000" smtClean="0">
                <a:ea typeface="MS PGothic" pitchFamily="34" charset="-128"/>
              </a:rPr>
              <a:t>Hannes Senft, Deloitte</a:t>
            </a:r>
          </a:p>
          <a:p>
            <a:r>
              <a:rPr lang="de-DE" altLang="de-DE" sz="2000" smtClean="0">
                <a:ea typeface="MS PGothic" pitchFamily="34" charset="-128"/>
              </a:rPr>
              <a:t>Peter Ertl, Gert Weidinger, KPMG</a:t>
            </a:r>
          </a:p>
          <a:p>
            <a:pPr algn="ctr"/>
            <a:r>
              <a:rPr lang="de-DE" altLang="de-DE" sz="2000" smtClean="0">
                <a:ea typeface="MS PGothic" pitchFamily="34" charset="-128"/>
              </a:rPr>
              <a:t>		</a:t>
            </a:r>
            <a:r>
              <a:rPr lang="de-DE" altLang="de-DE" sz="2000" b="1" smtClean="0">
                <a:ea typeface="MS PGothic" pitchFamily="34" charset="-128"/>
              </a:rPr>
              <a:t>Externe Juroren:</a:t>
            </a:r>
          </a:p>
          <a:p>
            <a:r>
              <a:rPr lang="de-DE" altLang="de-DE" sz="2000" smtClean="0">
                <a:ea typeface="MS PGothic" pitchFamily="34" charset="-128"/>
              </a:rPr>
              <a:t>Lebensministerium, Christian Öhler</a:t>
            </a:r>
          </a:p>
          <a:p>
            <a:r>
              <a:rPr lang="de-DE" altLang="de-DE" sz="2000" smtClean="0">
                <a:ea typeface="MS PGothic" pitchFamily="34" charset="-128"/>
              </a:rPr>
              <a:t>Umweltbundesamt, Monika Brom</a:t>
            </a:r>
          </a:p>
          <a:p>
            <a:r>
              <a:rPr lang="de-DE" altLang="de-DE" sz="2000" smtClean="0">
                <a:ea typeface="MS PGothic" pitchFamily="34" charset="-128"/>
              </a:rPr>
              <a:t>Industriellenvereinigung, Veronika Kotzab</a:t>
            </a:r>
          </a:p>
          <a:p>
            <a:r>
              <a:rPr lang="de-DE" altLang="de-DE" sz="2000" smtClean="0">
                <a:ea typeface="MS PGothic" pitchFamily="34" charset="-128"/>
              </a:rPr>
              <a:t>respACT, Daniela Knieling, Katrin Gaupmann</a:t>
            </a:r>
          </a:p>
          <a:p>
            <a:r>
              <a:rPr lang="de-DE" altLang="de-DE" sz="2000" smtClean="0">
                <a:ea typeface="MS PGothic" pitchFamily="34" charset="-128"/>
              </a:rPr>
              <a:t>ÖGUT, Susanne Hasenhüttl</a:t>
            </a:r>
          </a:p>
          <a:p>
            <a:r>
              <a:rPr lang="de-DE" altLang="de-DE" sz="2000" smtClean="0">
                <a:ea typeface="MS PGothic" pitchFamily="34" charset="-128"/>
              </a:rPr>
              <a:t>IMC FH Krems, Roman Mesicek</a:t>
            </a:r>
          </a:p>
          <a:p>
            <a:r>
              <a:rPr lang="de-DE" altLang="de-DE" sz="2000" smtClean="0">
                <a:ea typeface="MS PGothic" pitchFamily="34" charset="-128"/>
              </a:rPr>
              <a:t>BPRA, Wolfgang Schreiner, mensalia für Publizistik</a:t>
            </a:r>
          </a:p>
          <a:p>
            <a:r>
              <a:rPr lang="de-DE" altLang="de-DE" sz="2000" smtClean="0">
                <a:ea typeface="MS PGothic" pitchFamily="34" charset="-128"/>
              </a:rPr>
              <a:t>BPRA, Cordula Alessandri für Design und Gestaltung</a:t>
            </a:r>
          </a:p>
          <a:p>
            <a:endParaRPr lang="de-DE" altLang="de-DE" sz="2000" smtClean="0">
              <a:ea typeface="MS PGothic" pitchFamily="34" charset="-128"/>
            </a:endParaRPr>
          </a:p>
          <a:p>
            <a:endParaRPr lang="de-DE" altLang="de-DE" sz="2000" smtClean="0">
              <a:ea typeface="MS PGothic" pitchFamily="34" charset="-128"/>
            </a:endParaRPr>
          </a:p>
          <a:p>
            <a:endParaRPr lang="de-DE" altLang="de-DE" smtClean="0">
              <a:ea typeface="MS PGothic" pitchFamily="34" charset="-128"/>
            </a:endParaRPr>
          </a:p>
          <a:p>
            <a:endParaRPr lang="de-DE" altLang="de-DE" smtClean="0">
              <a:ea typeface="MS PGothic" pitchFamily="34" charset="-128"/>
            </a:endParaRP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863600" y="520700"/>
            <a:ext cx="8280400" cy="457200"/>
          </a:xfrm>
        </p:spPr>
        <p:txBody>
          <a:bodyPr/>
          <a:lstStyle/>
          <a:p>
            <a:r>
              <a:rPr lang="en-GB" altLang="de-DE" smtClean="0">
                <a:ea typeface="MS PGothic" pitchFamily="34" charset="-128"/>
              </a:rPr>
              <a:t>Legislative Entschließung des europäischen Parlaments vom 15. April 2014</a:t>
            </a:r>
          </a:p>
        </p:txBody>
      </p:sp>
      <p:sp>
        <p:nvSpPr>
          <p:cNvPr id="77827" name="Content Placeholder 2"/>
          <p:cNvSpPr>
            <a:spLocks noGrp="1"/>
          </p:cNvSpPr>
          <p:nvPr>
            <p:ph idx="1"/>
          </p:nvPr>
        </p:nvSpPr>
        <p:spPr>
          <a:xfrm>
            <a:off x="863600" y="1339850"/>
            <a:ext cx="7823200" cy="4962525"/>
          </a:xfrm>
        </p:spPr>
        <p:txBody>
          <a:bodyPr/>
          <a:lstStyle/>
          <a:p>
            <a:pPr marL="0" indent="0"/>
            <a:r>
              <a:rPr lang="de-AT" altLang="de-DE" sz="2000" b="1" smtClean="0">
                <a:ea typeface="MS PGothic" pitchFamily="34" charset="-128"/>
              </a:rPr>
              <a:t>Lageberichterstattung bisher</a:t>
            </a:r>
            <a:endParaRPr lang="de-AT" altLang="de-DE" sz="2000" smtClean="0">
              <a:ea typeface="MS PGothic" pitchFamily="34" charset="-128"/>
            </a:endParaRPr>
          </a:p>
          <a:p>
            <a:pPr marL="0" indent="0"/>
            <a:r>
              <a:rPr lang="de-AT" altLang="de-DE" sz="2000" smtClean="0">
                <a:ea typeface="MS PGothic" pitchFamily="34" charset="-128"/>
              </a:rPr>
              <a:t>Gemäß EU Richtlinie 2013/34, </a:t>
            </a:r>
            <a:r>
              <a:rPr lang="de-AT" altLang="de-DE" sz="2000" smtClean="0">
                <a:solidFill>
                  <a:srgbClr val="808080"/>
                </a:solidFill>
                <a:ea typeface="MS PGothic" pitchFamily="34" charset="-128"/>
              </a:rPr>
              <a:t>Artikel 19 </a:t>
            </a:r>
            <a:r>
              <a:rPr lang="de-AT" altLang="de-DE" sz="2000" smtClean="0">
                <a:ea typeface="MS PGothic" pitchFamily="34" charset="-128"/>
              </a:rPr>
              <a:t>sind große Gesellschaften gegenwärtig verpflichtet, nichtfinanzielle Informationen, einschließlich Informationen in Bezug auf Umwelt- und Arbeitnehmerbelange, offenzulegen</a:t>
            </a:r>
          </a:p>
          <a:p>
            <a:pPr marL="0" indent="0"/>
            <a:endParaRPr lang="de-AT" altLang="de-DE" sz="2000" smtClean="0">
              <a:ea typeface="MS PGothic" pitchFamily="34" charset="-128"/>
            </a:endParaRPr>
          </a:p>
          <a:p>
            <a:pPr marL="0" indent="0"/>
            <a:r>
              <a:rPr lang="de-AT" altLang="de-DE" sz="2000" b="1" smtClean="0">
                <a:ea typeface="MS PGothic" pitchFamily="34" charset="-128"/>
              </a:rPr>
              <a:t>Lageberichterstattung künftig</a:t>
            </a:r>
          </a:p>
          <a:p>
            <a:pPr marL="0" indent="0"/>
            <a:r>
              <a:rPr lang="de-AT" altLang="de-DE" sz="2000" smtClean="0">
                <a:ea typeface="MS PGothic" pitchFamily="34" charset="-128"/>
              </a:rPr>
              <a:t>Nichtfinanzielle Informationen: </a:t>
            </a:r>
          </a:p>
          <a:p>
            <a:pPr lvl="1"/>
            <a:r>
              <a:rPr lang="de-AT" altLang="de-DE" sz="2000" smtClean="0">
                <a:ea typeface="MS PGothic" pitchFamily="34" charset="-128"/>
              </a:rPr>
              <a:t>Inhaltliche Erweiterungen, </a:t>
            </a:r>
          </a:p>
          <a:p>
            <a:pPr lvl="1"/>
            <a:r>
              <a:rPr lang="de-AT" altLang="de-DE" sz="2000" smtClean="0">
                <a:ea typeface="MS PGothic" pitchFamily="34" charset="-128"/>
              </a:rPr>
              <a:t>Veränderung des Kreises der Betroffenen, </a:t>
            </a:r>
          </a:p>
          <a:p>
            <a:pPr lvl="1"/>
            <a:r>
              <a:rPr lang="de-AT" altLang="de-DE" sz="2000" smtClean="0">
                <a:ea typeface="MS PGothic" pitchFamily="34" charset="-128"/>
              </a:rPr>
              <a:t>Mehrfache Optionen zur Berichterstattung</a:t>
            </a:r>
          </a:p>
          <a:p>
            <a:pPr marL="0" indent="0"/>
            <a:r>
              <a:rPr lang="de-AT" altLang="de-DE" sz="2000" smtClean="0">
                <a:ea typeface="MS PGothic" pitchFamily="34" charset="-128"/>
              </a:rPr>
              <a:t>Vielfalt: </a:t>
            </a:r>
          </a:p>
          <a:p>
            <a:pPr lvl="1"/>
            <a:r>
              <a:rPr lang="de-AT" altLang="de-DE" sz="2000" smtClean="0">
                <a:ea typeface="MS PGothic" pitchFamily="34" charset="-128"/>
              </a:rPr>
              <a:t>Neuregelungen</a:t>
            </a:r>
          </a:p>
          <a:p>
            <a:pPr marL="0" indent="0"/>
            <a:endParaRPr lang="de-AT" altLang="de-DE" b="1" smtClean="0">
              <a:ea typeface="MS PGothic" pitchFamily="34" charset="-128"/>
            </a:endParaRP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el 1"/>
          <p:cNvSpPr>
            <a:spLocks noGrp="1"/>
          </p:cNvSpPr>
          <p:nvPr>
            <p:ph type="title"/>
          </p:nvPr>
        </p:nvSpPr>
        <p:spPr>
          <a:xfrm>
            <a:off x="863600" y="520700"/>
            <a:ext cx="8094663" cy="457200"/>
          </a:xfrm>
        </p:spPr>
        <p:txBody>
          <a:bodyPr/>
          <a:lstStyle/>
          <a:p>
            <a:r>
              <a:rPr lang="de-DE" altLang="de-DE" smtClean="0">
                <a:ea typeface="MS PGothic" pitchFamily="34" charset="-128"/>
              </a:rPr>
              <a:t/>
            </a:r>
            <a:br>
              <a:rPr lang="de-DE" altLang="de-DE" smtClean="0">
                <a:ea typeface="MS PGothic" pitchFamily="34" charset="-128"/>
              </a:rPr>
            </a:br>
            <a:r>
              <a:rPr lang="de-DE" altLang="de-DE" smtClean="0">
                <a:ea typeface="MS PGothic" pitchFamily="34" charset="-128"/>
              </a:rPr>
              <a:t>Nichtfinanzielle Erklärung im Lagebericht (1/2)</a:t>
            </a:r>
          </a:p>
        </p:txBody>
      </p:sp>
      <p:sp>
        <p:nvSpPr>
          <p:cNvPr id="78851" name="Inhaltsplatzhalter 2"/>
          <p:cNvSpPr>
            <a:spLocks noGrp="1"/>
          </p:cNvSpPr>
          <p:nvPr>
            <p:ph idx="1"/>
          </p:nvPr>
        </p:nvSpPr>
        <p:spPr>
          <a:xfrm>
            <a:off x="1066800" y="1425575"/>
            <a:ext cx="7620000" cy="4876800"/>
          </a:xfrm>
        </p:spPr>
        <p:txBody>
          <a:bodyPr/>
          <a:lstStyle/>
          <a:p>
            <a:r>
              <a:rPr lang="de-DE" altLang="de-DE" sz="2000" smtClean="0">
                <a:ea typeface="MS PGothic" pitchFamily="34" charset="-128"/>
              </a:rPr>
              <a:t>Angaben zu</a:t>
            </a:r>
          </a:p>
          <a:p>
            <a:pPr lvl="2"/>
            <a:r>
              <a:rPr lang="de-DE" altLang="de-DE" sz="2000" smtClean="0">
                <a:ea typeface="MS PGothic" pitchFamily="34" charset="-128"/>
              </a:rPr>
              <a:t>Geschäftsverlauf, </a:t>
            </a:r>
          </a:p>
          <a:p>
            <a:pPr lvl="2"/>
            <a:r>
              <a:rPr lang="de-DE" altLang="de-DE" sz="2000" smtClean="0">
                <a:ea typeface="MS PGothic" pitchFamily="34" charset="-128"/>
              </a:rPr>
              <a:t>Geschäftsergebnis und Lage des Unternehmens und</a:t>
            </a:r>
          </a:p>
          <a:p>
            <a:pPr lvl="2"/>
            <a:r>
              <a:rPr lang="de-DE" altLang="de-DE" sz="2000" smtClean="0">
                <a:ea typeface="MS PGothic" pitchFamily="34" charset="-128"/>
              </a:rPr>
              <a:t>Auswirkungen der Tätigkeit</a:t>
            </a:r>
          </a:p>
          <a:p>
            <a:pPr lvl="2">
              <a:buFontTx/>
              <a:buNone/>
            </a:pPr>
            <a:endParaRPr lang="de-DE" altLang="de-DE" sz="2000" smtClean="0">
              <a:ea typeface="MS PGothic" pitchFamily="34" charset="-128"/>
            </a:endParaRPr>
          </a:p>
          <a:p>
            <a:r>
              <a:rPr lang="de-DE" altLang="de-DE" sz="2000" smtClean="0">
                <a:ea typeface="MS PGothic" pitchFamily="34" charset="-128"/>
              </a:rPr>
              <a:t>In Bezug auf folgende Belange</a:t>
            </a:r>
          </a:p>
          <a:p>
            <a:pPr lvl="1"/>
            <a:r>
              <a:rPr lang="de-DE" altLang="de-DE" sz="2000" smtClean="0">
                <a:ea typeface="MS PGothic" pitchFamily="34" charset="-128"/>
              </a:rPr>
              <a:t>Umwelt-, </a:t>
            </a:r>
          </a:p>
          <a:p>
            <a:pPr lvl="1"/>
            <a:r>
              <a:rPr lang="de-DE" altLang="de-DE" sz="2000" smtClean="0">
                <a:ea typeface="MS PGothic" pitchFamily="34" charset="-128"/>
              </a:rPr>
              <a:t>Sozial- und Arbeitnehmerbelangen,</a:t>
            </a:r>
          </a:p>
          <a:p>
            <a:pPr lvl="1"/>
            <a:r>
              <a:rPr lang="de-DE" altLang="de-DE" sz="2000" smtClean="0">
                <a:ea typeface="MS PGothic" pitchFamily="34" charset="-128"/>
              </a:rPr>
              <a:t>zur Achtung der Menschenrechte und</a:t>
            </a:r>
          </a:p>
          <a:p>
            <a:pPr lvl="1"/>
            <a:r>
              <a:rPr lang="de-DE" altLang="de-DE" sz="2000" smtClean="0">
                <a:ea typeface="MS PGothic" pitchFamily="34" charset="-128"/>
              </a:rPr>
              <a:t>zur Bekämpfung von Korruption und Bestechung </a:t>
            </a: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a:xfrm>
            <a:off x="863600" y="520700"/>
            <a:ext cx="8280400" cy="457200"/>
          </a:xfrm>
        </p:spPr>
        <p:txBody>
          <a:bodyPr/>
          <a:lstStyle/>
          <a:p>
            <a:r>
              <a:rPr lang="de-DE" altLang="de-DE" i="1" u="sng" smtClean="0">
                <a:ea typeface="MS PGothic" pitchFamily="34" charset="-128"/>
              </a:rPr>
              <a:t/>
            </a:r>
            <a:br>
              <a:rPr lang="de-DE" altLang="de-DE" i="1" u="sng" smtClean="0">
                <a:ea typeface="MS PGothic" pitchFamily="34" charset="-128"/>
              </a:rPr>
            </a:br>
            <a:r>
              <a:rPr lang="de-DE" altLang="de-DE" smtClean="0">
                <a:ea typeface="MS PGothic" pitchFamily="34" charset="-128"/>
              </a:rPr>
              <a:t>Nichtfinanzielle Erklärung im Lagebericht (2/2)</a:t>
            </a:r>
            <a:endParaRPr lang="de-AT" altLang="de-DE" smtClean="0">
              <a:ea typeface="MS PGothic" pitchFamily="34" charset="-128"/>
            </a:endParaRPr>
          </a:p>
        </p:txBody>
      </p:sp>
      <p:sp>
        <p:nvSpPr>
          <p:cNvPr id="79875" name="Inhaltsplatzhalter 2"/>
          <p:cNvSpPr>
            <a:spLocks noGrp="1"/>
          </p:cNvSpPr>
          <p:nvPr>
            <p:ph idx="1"/>
          </p:nvPr>
        </p:nvSpPr>
        <p:spPr>
          <a:xfrm>
            <a:off x="889000" y="1392238"/>
            <a:ext cx="8020050" cy="5237162"/>
          </a:xfrm>
        </p:spPr>
        <p:txBody>
          <a:bodyPr/>
          <a:lstStyle/>
          <a:p>
            <a:pPr marL="0" indent="0"/>
            <a:r>
              <a:rPr lang="de-DE" altLang="de-DE" sz="2000" b="1" smtClean="0">
                <a:ea typeface="MS PGothic" pitchFamily="34" charset="-128"/>
              </a:rPr>
              <a:t>einschließlich</a:t>
            </a:r>
            <a:endParaRPr lang="de-DE" altLang="de-DE" sz="2000" smtClean="0">
              <a:ea typeface="MS PGothic" pitchFamily="34" charset="-128"/>
            </a:endParaRPr>
          </a:p>
          <a:p>
            <a:pPr marL="0" indent="0"/>
            <a:r>
              <a:rPr lang="de-DE" altLang="de-DE" sz="2000" smtClean="0">
                <a:ea typeface="MS PGothic" pitchFamily="34" charset="-128"/>
              </a:rPr>
              <a:t>Beschreibung des Geschäftsmodells</a:t>
            </a:r>
          </a:p>
          <a:p>
            <a:pPr marL="0" indent="0"/>
            <a:r>
              <a:rPr lang="de-DE" altLang="de-DE" sz="2000" smtClean="0">
                <a:ea typeface="MS PGothic" pitchFamily="34" charset="-128"/>
              </a:rPr>
              <a:t>Strategie in Bezug auf nichtfinanzielle Belange, einschließlich der zur Wahrung der Sorgfaltspflicht durchgeführten Verfahren</a:t>
            </a:r>
          </a:p>
          <a:p>
            <a:pPr marL="0" indent="0"/>
            <a:r>
              <a:rPr lang="de-DE" altLang="de-DE" sz="2000" smtClean="0">
                <a:ea typeface="MS PGothic" pitchFamily="34" charset="-128"/>
              </a:rPr>
              <a:t>Ergebnisse der Strategien</a:t>
            </a:r>
          </a:p>
          <a:p>
            <a:pPr marL="0" indent="0"/>
            <a:r>
              <a:rPr lang="de-DE" altLang="de-DE" sz="2000" smtClean="0">
                <a:ea typeface="MS PGothic" pitchFamily="34" charset="-128"/>
              </a:rPr>
              <a:t>wesentliche Risiken im Zusammenhang mit diesen Belangen</a:t>
            </a:r>
          </a:p>
          <a:p>
            <a:pPr lvl="1"/>
            <a:r>
              <a:rPr lang="de-DE" altLang="de-DE" sz="2000" smtClean="0">
                <a:ea typeface="MS PGothic" pitchFamily="34" charset="-128"/>
              </a:rPr>
              <a:t>iVm der Geschäftstätigkeit und dem Risikomanagement dazu</a:t>
            </a:r>
          </a:p>
          <a:p>
            <a:pPr marL="0" indent="0"/>
            <a:r>
              <a:rPr lang="de-DE" altLang="de-DE" sz="2000" smtClean="0">
                <a:ea typeface="MS PGothic" pitchFamily="34" charset="-128"/>
              </a:rPr>
              <a:t>wichtigste nichtfinanzielle Leistungsindikatoren, die für die betreffende Geschäftstätigkeit von Bedeutung sind.</a:t>
            </a:r>
            <a:endParaRPr lang="de-AT" altLang="de-DE" sz="2000" smtClean="0">
              <a:ea typeface="MS PGothic" pitchFamily="34" charset="-128"/>
            </a:endParaRPr>
          </a:p>
          <a:p>
            <a:pPr marL="0" indent="0"/>
            <a:endParaRPr lang="de-DE" altLang="de-DE" sz="2000" smtClean="0">
              <a:ea typeface="MS PGothic" pitchFamily="34" charset="-128"/>
            </a:endParaRPr>
          </a:p>
          <a:p>
            <a:pPr marL="0" indent="0"/>
            <a:r>
              <a:rPr lang="de-DE" altLang="de-DE" sz="2000" smtClean="0">
                <a:ea typeface="MS PGothic" pitchFamily="34" charset="-128"/>
              </a:rPr>
              <a:t>Verfolgt das Unternehmen in Bezug auf einen oder mehrere dieser Belange keine Strategie </a:t>
            </a:r>
            <a:r>
              <a:rPr lang="de-DE" altLang="de-DE" sz="2000" smtClean="0">
                <a:ea typeface="MS PGothic" pitchFamily="34" charset="-128"/>
                <a:sym typeface="Wingdings" pitchFamily="2" charset="2"/>
              </a:rPr>
              <a:t> </a:t>
            </a:r>
            <a:r>
              <a:rPr lang="de-DE" altLang="de-DE" sz="2000" smtClean="0">
                <a:ea typeface="MS PGothic" pitchFamily="34" charset="-128"/>
              </a:rPr>
              <a:t>klare und ausführliche Begründung, warum dies der Fall ist (</a:t>
            </a:r>
            <a:r>
              <a:rPr lang="de-DE" altLang="de-DE" sz="2000" b="1" smtClean="0">
                <a:ea typeface="MS PGothic" pitchFamily="34" charset="-128"/>
              </a:rPr>
              <a:t>Comply or Explain Ansatz</a:t>
            </a:r>
            <a:r>
              <a:rPr lang="de-DE" altLang="de-DE" sz="2000" smtClean="0">
                <a:ea typeface="MS PGothic" pitchFamily="34" charset="-128"/>
              </a:rPr>
              <a:t>)</a:t>
            </a:r>
          </a:p>
          <a:p>
            <a:pPr marL="0" indent="0"/>
            <a:endParaRPr lang="de-AT" altLang="de-DE" sz="2000" smtClean="0">
              <a:ea typeface="MS PGothic" pitchFamily="34" charset="-128"/>
            </a:endParaRPr>
          </a:p>
          <a:p>
            <a:pPr marL="0" indent="0"/>
            <a:endParaRPr lang="de-AT" altLang="de-DE" sz="2000" smtClean="0">
              <a:ea typeface="MS PGothic" pitchFamily="34" charset="-128"/>
            </a:endParaRP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a:xfrm>
            <a:off x="863600" y="520700"/>
            <a:ext cx="8018463" cy="457200"/>
          </a:xfrm>
        </p:spPr>
        <p:txBody>
          <a:bodyPr/>
          <a:lstStyle/>
          <a:p>
            <a:r>
              <a:rPr lang="de-DE" altLang="de-DE" smtClean="0">
                <a:ea typeface="MS PGothic" pitchFamily="34" charset="-128"/>
              </a:rPr>
              <a:t/>
            </a:r>
            <a:br>
              <a:rPr lang="de-DE" altLang="de-DE" smtClean="0">
                <a:ea typeface="MS PGothic" pitchFamily="34" charset="-128"/>
              </a:rPr>
            </a:br>
            <a:r>
              <a:rPr lang="de-DE" altLang="de-DE" sz="3200" smtClean="0">
                <a:ea typeface="MS PGothic" pitchFamily="34" charset="-128"/>
              </a:rPr>
              <a:t>Bezug zu etablierten Rahmenwerken</a:t>
            </a:r>
            <a:endParaRPr lang="de-AT" altLang="de-DE" sz="3200" smtClean="0">
              <a:ea typeface="MS PGothic" pitchFamily="34" charset="-128"/>
            </a:endParaRPr>
          </a:p>
        </p:txBody>
      </p:sp>
      <p:sp>
        <p:nvSpPr>
          <p:cNvPr id="80899" name="Inhaltsplatzhalter 2"/>
          <p:cNvSpPr>
            <a:spLocks noGrp="1"/>
          </p:cNvSpPr>
          <p:nvPr>
            <p:ph idx="1"/>
          </p:nvPr>
        </p:nvSpPr>
        <p:spPr>
          <a:xfrm>
            <a:off x="676275" y="1425575"/>
            <a:ext cx="8362950" cy="4811713"/>
          </a:xfrm>
        </p:spPr>
        <p:txBody>
          <a:bodyPr/>
          <a:lstStyle/>
          <a:p>
            <a:r>
              <a:rPr lang="de-DE" altLang="de-DE" b="1" smtClean="0">
                <a:ea typeface="MS PGothic" pitchFamily="34" charset="-128"/>
              </a:rPr>
              <a:t>Unternehmen können sich </a:t>
            </a:r>
            <a:r>
              <a:rPr lang="de-DE" altLang="de-DE" smtClean="0">
                <a:ea typeface="MS PGothic" pitchFamily="34" charset="-128"/>
              </a:rPr>
              <a:t>auf </a:t>
            </a:r>
          </a:p>
          <a:p>
            <a:pPr lvl="1"/>
            <a:r>
              <a:rPr lang="de-DE" altLang="de-DE" sz="1800" smtClean="0">
                <a:ea typeface="MS PGothic" pitchFamily="34" charset="-128"/>
              </a:rPr>
              <a:t>nationale Rahmenwerke, </a:t>
            </a:r>
          </a:p>
          <a:p>
            <a:pPr lvl="1"/>
            <a:r>
              <a:rPr lang="de-DE" altLang="de-DE" sz="1800" smtClean="0">
                <a:ea typeface="MS PGothic" pitchFamily="34" charset="-128"/>
              </a:rPr>
              <a:t>unionsbasierte Rahmenwerke </a:t>
            </a:r>
          </a:p>
          <a:p>
            <a:pPr lvl="1"/>
            <a:r>
              <a:rPr lang="de-DE" altLang="de-DE" sz="1800" smtClean="0">
                <a:ea typeface="MS PGothic" pitchFamily="34" charset="-128"/>
              </a:rPr>
              <a:t>internationale Rahmenwerke </a:t>
            </a:r>
          </a:p>
          <a:p>
            <a:pPr lvl="2"/>
            <a:r>
              <a:rPr lang="de-DE" altLang="de-DE" sz="1800" smtClean="0">
                <a:ea typeface="MS PGothic" pitchFamily="34" charset="-128"/>
              </a:rPr>
              <a:t>Global Compact der Vereinten Nationen (VN), </a:t>
            </a:r>
          </a:p>
          <a:p>
            <a:pPr lvl="2"/>
            <a:r>
              <a:rPr lang="de-DE" altLang="de-DE" sz="1800" smtClean="0">
                <a:ea typeface="MS PGothic" pitchFamily="34" charset="-128"/>
              </a:rPr>
              <a:t>die Leitprinzipien für Unternehmen und Menschenrechte, </a:t>
            </a:r>
          </a:p>
          <a:p>
            <a:pPr lvl="2"/>
            <a:r>
              <a:rPr lang="de-DE" altLang="de-DE" sz="1800" smtClean="0">
                <a:ea typeface="MS PGothic" pitchFamily="34" charset="-128"/>
              </a:rPr>
              <a:t>die Leitlinien der OECD für multinationale Unternehmen, </a:t>
            </a:r>
          </a:p>
          <a:p>
            <a:pPr lvl="2"/>
            <a:r>
              <a:rPr lang="de-DE" altLang="de-DE" sz="1800" smtClean="0">
                <a:ea typeface="MS PGothic" pitchFamily="34" charset="-128"/>
              </a:rPr>
              <a:t>ISO 26000, </a:t>
            </a:r>
          </a:p>
          <a:p>
            <a:pPr lvl="2"/>
            <a:r>
              <a:rPr lang="de-DE" altLang="de-DE" sz="1800" smtClean="0">
                <a:ea typeface="MS PGothic" pitchFamily="34" charset="-128"/>
              </a:rPr>
              <a:t>die Trilaterale Grundsatzerklärung der ILO zu multinationalen Unternehmen und zur Sozialpolitik</a:t>
            </a:r>
            <a:r>
              <a:rPr lang="de-DE" altLang="de-DE" sz="1800" b="1" i="1" smtClean="0">
                <a:ea typeface="MS PGothic" pitchFamily="34" charset="-128"/>
              </a:rPr>
              <a:t>, </a:t>
            </a:r>
          </a:p>
          <a:p>
            <a:pPr lvl="2"/>
            <a:r>
              <a:rPr lang="de-DE" altLang="de-DE" sz="1800" smtClean="0">
                <a:ea typeface="MS PGothic" pitchFamily="34" charset="-128"/>
              </a:rPr>
              <a:t>die Global Reporting Initiative </a:t>
            </a:r>
            <a:endParaRPr lang="de-DE" altLang="de-DE" sz="1800" b="1" i="1" smtClean="0">
              <a:ea typeface="MS PGothic" pitchFamily="34" charset="-128"/>
            </a:endParaRPr>
          </a:p>
          <a:p>
            <a:r>
              <a:rPr lang="de-DE" altLang="de-DE" smtClean="0">
                <a:ea typeface="MS PGothic" pitchFamily="34" charset="-128"/>
              </a:rPr>
              <a:t>und auf andere anerkannte internationale Rahmenwerke stützen.</a:t>
            </a:r>
          </a:p>
          <a:p>
            <a:r>
              <a:rPr lang="de-DE" altLang="de-DE" smtClean="0">
                <a:ea typeface="MS PGothic" pitchFamily="34" charset="-128"/>
              </a:rPr>
              <a:t>Mitgliedstaaten</a:t>
            </a:r>
            <a:r>
              <a:rPr lang="de-DE" altLang="de-DE" b="1" smtClean="0">
                <a:solidFill>
                  <a:srgbClr val="DAEDEF"/>
                </a:solidFill>
                <a:ea typeface="MS PGothic" pitchFamily="34" charset="-128"/>
              </a:rPr>
              <a:t> </a:t>
            </a:r>
            <a:r>
              <a:rPr lang="de-DE" altLang="de-DE" smtClean="0">
                <a:ea typeface="MS PGothic" pitchFamily="34" charset="-128"/>
              </a:rPr>
              <a:t>sehen vor, dass sich die Unternehmen auf Rahmenwerke</a:t>
            </a:r>
          </a:p>
          <a:p>
            <a:r>
              <a:rPr lang="de-DE" altLang="de-DE" smtClean="0">
                <a:ea typeface="MS PGothic" pitchFamily="34" charset="-128"/>
              </a:rPr>
              <a:t>stützen können und </a:t>
            </a:r>
            <a:r>
              <a:rPr lang="de-DE" altLang="de-DE" b="1" smtClean="0">
                <a:ea typeface="MS PGothic" pitchFamily="34" charset="-128"/>
              </a:rPr>
              <a:t>angeben, auf welche Rahmenwerke </a:t>
            </a:r>
            <a:r>
              <a:rPr lang="de-DE" altLang="de-DE" smtClean="0">
                <a:ea typeface="MS PGothic" pitchFamily="34" charset="-128"/>
              </a:rPr>
              <a:t>sie sich gestützt</a:t>
            </a:r>
          </a:p>
          <a:p>
            <a:r>
              <a:rPr lang="de-DE" altLang="de-DE" smtClean="0">
                <a:ea typeface="MS PGothic" pitchFamily="34" charset="-128"/>
              </a:rPr>
              <a:t>haben.</a:t>
            </a:r>
            <a:endParaRPr lang="de-AT" altLang="de-DE" smtClean="0">
              <a:ea typeface="MS PGothic" pitchFamily="34" charset="-128"/>
            </a:endParaRPr>
          </a:p>
          <a:p>
            <a:endParaRPr lang="de-AT" altLang="de-DE" smtClean="0">
              <a:ea typeface="MS PGothic" pitchFamily="34" charset="-128"/>
            </a:endParaRPr>
          </a:p>
          <a:p>
            <a:endParaRPr lang="de-AT" altLang="de-DE" smtClean="0">
              <a:ea typeface="MS PGothic" pitchFamily="34" charset="-128"/>
            </a:endParaRPr>
          </a:p>
        </p:txBody>
      </p:sp>
      <p:pic>
        <p:nvPicPr>
          <p:cNvPr id="80900" name="Picture 5"/>
          <p:cNvPicPr>
            <a:picLocks noChangeAspect="1" noChangeArrowheads="1"/>
          </p:cNvPicPr>
          <p:nvPr/>
        </p:nvPicPr>
        <p:blipFill>
          <a:blip r:embed="rId3"/>
          <a:srcRect/>
          <a:stretch>
            <a:fillRect/>
          </a:stretch>
        </p:blipFill>
        <p:spPr bwMode="auto">
          <a:xfrm>
            <a:off x="7610475" y="3167063"/>
            <a:ext cx="1368425" cy="728662"/>
          </a:xfrm>
          <a:prstGeom prst="rect">
            <a:avLst/>
          </a:prstGeom>
          <a:noFill/>
          <a:ln w="9525">
            <a:noFill/>
            <a:miter lim="800000"/>
            <a:headEnd/>
            <a:tailEnd/>
          </a:ln>
        </p:spPr>
      </p:pic>
      <p:pic>
        <p:nvPicPr>
          <p:cNvPr id="80901" name="Grafik 6"/>
          <p:cNvPicPr>
            <a:picLocks noChangeAspect="1"/>
          </p:cNvPicPr>
          <p:nvPr/>
        </p:nvPicPr>
        <p:blipFill>
          <a:blip r:embed="rId4"/>
          <a:srcRect/>
          <a:stretch>
            <a:fillRect/>
          </a:stretch>
        </p:blipFill>
        <p:spPr bwMode="auto">
          <a:xfrm>
            <a:off x="4884738" y="1441450"/>
            <a:ext cx="758825" cy="995363"/>
          </a:xfrm>
          <a:prstGeom prst="rect">
            <a:avLst/>
          </a:prstGeom>
          <a:noFill/>
          <a:ln w="9525">
            <a:noFill/>
            <a:miter lim="800000"/>
            <a:headEnd/>
            <a:tailEnd/>
          </a:ln>
        </p:spPr>
      </p:pic>
      <p:pic>
        <p:nvPicPr>
          <p:cNvPr id="80902" name="Grafik 7"/>
          <p:cNvPicPr>
            <a:picLocks noChangeAspect="1"/>
          </p:cNvPicPr>
          <p:nvPr/>
        </p:nvPicPr>
        <p:blipFill>
          <a:blip r:embed="rId5"/>
          <a:srcRect/>
          <a:stretch>
            <a:fillRect/>
          </a:stretch>
        </p:blipFill>
        <p:spPr bwMode="auto">
          <a:xfrm>
            <a:off x="6149975" y="1311275"/>
            <a:ext cx="1889125" cy="798513"/>
          </a:xfrm>
          <a:prstGeom prst="rect">
            <a:avLst/>
          </a:prstGeom>
          <a:noFill/>
          <a:ln w="9525">
            <a:noFill/>
            <a:miter lim="800000"/>
            <a:headEnd/>
            <a:tailEnd/>
          </a:ln>
        </p:spPr>
      </p:pic>
      <p:pic>
        <p:nvPicPr>
          <p:cNvPr id="80903" name="Grafik 8"/>
          <p:cNvPicPr>
            <a:picLocks noChangeAspect="1"/>
          </p:cNvPicPr>
          <p:nvPr/>
        </p:nvPicPr>
        <p:blipFill>
          <a:blip r:embed="rId6"/>
          <a:srcRect/>
          <a:stretch>
            <a:fillRect/>
          </a:stretch>
        </p:blipFill>
        <p:spPr bwMode="auto">
          <a:xfrm>
            <a:off x="6769100" y="2276475"/>
            <a:ext cx="2219325" cy="776288"/>
          </a:xfrm>
          <a:prstGeom prst="rect">
            <a:avLst/>
          </a:prstGeom>
          <a:noFill/>
          <a:ln w="9525">
            <a:noFill/>
            <a:miter lim="800000"/>
            <a:headEnd/>
            <a:tailEnd/>
          </a:ln>
        </p:spPr>
      </p:pic>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el 1"/>
          <p:cNvSpPr>
            <a:spLocks noGrp="1"/>
          </p:cNvSpPr>
          <p:nvPr>
            <p:ph type="title"/>
          </p:nvPr>
        </p:nvSpPr>
        <p:spPr>
          <a:xfrm>
            <a:off x="863600" y="-404813"/>
            <a:ext cx="7010400" cy="1382713"/>
          </a:xfrm>
        </p:spPr>
        <p:txBody>
          <a:bodyPr/>
          <a:lstStyle/>
          <a:p>
            <a:pPr algn="ctr"/>
            <a:r>
              <a:rPr lang="de-DE" altLang="de-DE" smtClean="0">
                <a:ea typeface="MS PGothic" pitchFamily="34" charset="-128"/>
              </a:rPr>
              <a:t/>
            </a:r>
            <a:br>
              <a:rPr lang="de-DE" altLang="de-DE" smtClean="0">
                <a:ea typeface="MS PGothic" pitchFamily="34" charset="-128"/>
              </a:rPr>
            </a:br>
            <a:r>
              <a:rPr lang="de-DE" altLang="de-DE" sz="3600" smtClean="0">
                <a:ea typeface="MS PGothic" pitchFamily="34" charset="-128"/>
              </a:rPr>
              <a:t>Geltungsbereich</a:t>
            </a:r>
            <a:endParaRPr lang="de-AT" altLang="de-DE" sz="3600" smtClean="0">
              <a:ea typeface="MS PGothic" pitchFamily="34" charset="-128"/>
            </a:endParaRPr>
          </a:p>
        </p:txBody>
      </p:sp>
      <p:sp>
        <p:nvSpPr>
          <p:cNvPr id="81923" name="Inhaltsplatzhalter 2"/>
          <p:cNvSpPr>
            <a:spLocks noGrp="1"/>
          </p:cNvSpPr>
          <p:nvPr>
            <p:ph idx="1"/>
          </p:nvPr>
        </p:nvSpPr>
        <p:spPr>
          <a:xfrm>
            <a:off x="688975" y="977900"/>
            <a:ext cx="8455025" cy="5651500"/>
          </a:xfrm>
        </p:spPr>
        <p:txBody>
          <a:bodyPr/>
          <a:lstStyle/>
          <a:p>
            <a:r>
              <a:rPr lang="de-DE" altLang="de-DE" sz="2000" b="1" smtClean="0">
                <a:ea typeface="MS PGothic" pitchFamily="34" charset="-128"/>
              </a:rPr>
              <a:t>Große Unternehmen</a:t>
            </a:r>
            <a:r>
              <a:rPr lang="de-DE" altLang="de-DE" sz="2000" smtClean="0">
                <a:ea typeface="MS PGothic" pitchFamily="34" charset="-128"/>
              </a:rPr>
              <a:t> </a:t>
            </a:r>
            <a:r>
              <a:rPr lang="de-DE" altLang="de-DE" sz="2000" b="1" smtClean="0">
                <a:ea typeface="MS PGothic" pitchFamily="34" charset="-128"/>
              </a:rPr>
              <a:t>von öffentlichem Interesse (PIEs)</a:t>
            </a:r>
            <a:endParaRPr lang="de-AT" altLang="de-DE" sz="2000" smtClean="0">
              <a:ea typeface="MS PGothic" pitchFamily="34" charset="-128"/>
            </a:endParaRPr>
          </a:p>
          <a:p>
            <a:pPr lvl="1"/>
            <a:r>
              <a:rPr lang="de-DE" altLang="de-DE" sz="2000" smtClean="0">
                <a:ea typeface="MS PGothic" pitchFamily="34" charset="-128"/>
              </a:rPr>
              <a:t>Kriterium am Bilanzstichtag: im Durchschnitt des Geschäftsjahres mehr als 500 Mitarbeiter</a:t>
            </a:r>
          </a:p>
          <a:p>
            <a:pPr lvl="1"/>
            <a:r>
              <a:rPr lang="de-DE" altLang="de-DE" sz="2000" smtClean="0">
                <a:solidFill>
                  <a:srgbClr val="000000"/>
                </a:solidFill>
                <a:ea typeface="MS PGothic" pitchFamily="34" charset="-128"/>
              </a:rPr>
              <a:t>Begriffsbestimmung „Unternehmen von öffentlichen Interesse“ gemäß RL 2013/34 EU </a:t>
            </a:r>
          </a:p>
          <a:p>
            <a:pPr lvl="2"/>
            <a:r>
              <a:rPr lang="de-DE" altLang="de-DE" sz="2000" smtClean="0">
                <a:solidFill>
                  <a:srgbClr val="000000"/>
                </a:solidFill>
                <a:ea typeface="MS PGothic" pitchFamily="34" charset="-128"/>
              </a:rPr>
              <a:t>Unternehmen mit zum Handel an einem geregelten Markt zugelassenen Wertpapieren</a:t>
            </a:r>
          </a:p>
          <a:p>
            <a:pPr lvl="2"/>
            <a:r>
              <a:rPr lang="de-DE" altLang="de-DE" sz="2000" smtClean="0">
                <a:solidFill>
                  <a:srgbClr val="000000"/>
                </a:solidFill>
                <a:ea typeface="MS PGothic" pitchFamily="34" charset="-128"/>
              </a:rPr>
              <a:t>Kreditinstitute</a:t>
            </a:r>
          </a:p>
          <a:p>
            <a:pPr lvl="2"/>
            <a:r>
              <a:rPr lang="de-DE" altLang="de-DE" sz="2000" smtClean="0">
                <a:solidFill>
                  <a:srgbClr val="000000"/>
                </a:solidFill>
                <a:ea typeface="MS PGothic" pitchFamily="34" charset="-128"/>
              </a:rPr>
              <a:t>Versicherungsunternehmen</a:t>
            </a:r>
          </a:p>
          <a:p>
            <a:pPr lvl="2"/>
            <a:r>
              <a:rPr lang="de-DE" altLang="de-DE" sz="2000" smtClean="0">
                <a:solidFill>
                  <a:srgbClr val="000000"/>
                </a:solidFill>
                <a:ea typeface="MS PGothic" pitchFamily="34" charset="-128"/>
              </a:rPr>
              <a:t>Unternehmen von erheblicher öffentlicher Bedeutung laut einzelner Mitgliedstaaten</a:t>
            </a:r>
          </a:p>
          <a:p>
            <a:r>
              <a:rPr lang="de-DE" altLang="de-DE" sz="2000" b="1" smtClean="0">
                <a:solidFill>
                  <a:srgbClr val="000000"/>
                </a:solidFill>
                <a:ea typeface="MS PGothic" pitchFamily="34" charset="-128"/>
              </a:rPr>
              <a:t>Erwägung der EU</a:t>
            </a:r>
          </a:p>
          <a:p>
            <a:pPr lvl="1"/>
            <a:r>
              <a:rPr lang="de-DE" altLang="de-DE" sz="2000" smtClean="0">
                <a:ea typeface="MS PGothic" pitchFamily="34" charset="-128"/>
              </a:rPr>
              <a:t>KMU sollten von zusätzlichen Anforderungen befreit werden, </a:t>
            </a:r>
          </a:p>
          <a:p>
            <a:pPr lvl="1"/>
            <a:r>
              <a:rPr lang="de-DE" altLang="de-DE" sz="2000" smtClean="0">
                <a:ea typeface="MS PGothic" pitchFamily="34" charset="-128"/>
              </a:rPr>
              <a:t>Pflicht zur Veröffentlichung einer nichtfinanziellen Erklärung von Mutterunternehmen einer großen Gruppe (</a:t>
            </a:r>
            <a:r>
              <a:rPr lang="de-DE" altLang="de-DE" sz="2000" b="1" smtClean="0">
                <a:ea typeface="MS PGothic" pitchFamily="34" charset="-128"/>
              </a:rPr>
              <a:t>konsolidierte nichtfinanzielle Erklärung</a:t>
            </a:r>
            <a:r>
              <a:rPr lang="de-DE" altLang="de-DE" sz="2000" smtClean="0">
                <a:ea typeface="MS PGothic" pitchFamily="34" charset="-128"/>
              </a:rPr>
              <a:t>)</a:t>
            </a: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863600" y="520700"/>
            <a:ext cx="8162925" cy="457200"/>
          </a:xfrm>
        </p:spPr>
        <p:txBody>
          <a:bodyPr/>
          <a:lstStyle/>
          <a:p>
            <a:r>
              <a:rPr lang="de-AT" altLang="de-DE" smtClean="0">
                <a:ea typeface="MS PGothic" pitchFamily="34" charset="-128"/>
              </a:rPr>
              <a:t/>
            </a:r>
            <a:br>
              <a:rPr lang="de-AT" altLang="de-DE" smtClean="0">
                <a:ea typeface="MS PGothic" pitchFamily="34" charset="-128"/>
              </a:rPr>
            </a:br>
            <a:r>
              <a:rPr lang="de-AT" altLang="de-DE" smtClean="0">
                <a:ea typeface="MS PGothic" pitchFamily="34" charset="-128"/>
              </a:rPr>
              <a:t>Inhalte in gesonderten Bericht auslagern </a:t>
            </a:r>
          </a:p>
        </p:txBody>
      </p:sp>
      <p:sp>
        <p:nvSpPr>
          <p:cNvPr id="82947" name="Inhaltsplatzhalter 2"/>
          <p:cNvSpPr>
            <a:spLocks noGrp="1"/>
          </p:cNvSpPr>
          <p:nvPr>
            <p:ph idx="1"/>
          </p:nvPr>
        </p:nvSpPr>
        <p:spPr>
          <a:xfrm>
            <a:off x="889000" y="1608138"/>
            <a:ext cx="8020050" cy="5021262"/>
          </a:xfrm>
        </p:spPr>
        <p:txBody>
          <a:bodyPr/>
          <a:lstStyle/>
          <a:p>
            <a:pPr marL="0" indent="0"/>
            <a:r>
              <a:rPr lang="de-DE" altLang="de-DE" sz="2000" b="1" smtClean="0">
                <a:ea typeface="MS PGothic" pitchFamily="34" charset="-128"/>
              </a:rPr>
              <a:t>Art. 19a (4) </a:t>
            </a:r>
          </a:p>
          <a:p>
            <a:pPr marL="0" indent="0"/>
            <a:r>
              <a:rPr lang="de-DE" altLang="de-DE" sz="2000" smtClean="0">
                <a:ea typeface="MS PGothic" pitchFamily="34" charset="-128"/>
              </a:rPr>
              <a:t>erstellt</a:t>
            </a:r>
            <a:r>
              <a:rPr lang="de-DE" altLang="de-DE" sz="2000" b="1" i="1" smtClean="0">
                <a:ea typeface="MS PGothic" pitchFamily="34" charset="-128"/>
              </a:rPr>
              <a:t> </a:t>
            </a:r>
            <a:r>
              <a:rPr lang="de-DE" altLang="de-DE" sz="2000" smtClean="0">
                <a:ea typeface="MS PGothic" pitchFamily="34" charset="-128"/>
              </a:rPr>
              <a:t>ein Unternehmen für dasselbe Geschäftsjahr einen</a:t>
            </a:r>
            <a:r>
              <a:rPr lang="de-DE" altLang="de-DE" sz="2000" b="1" i="1" smtClean="0">
                <a:ea typeface="MS PGothic" pitchFamily="34" charset="-128"/>
              </a:rPr>
              <a:t> </a:t>
            </a:r>
            <a:r>
              <a:rPr lang="de-DE" altLang="de-DE" sz="2000" smtClean="0">
                <a:ea typeface="MS PGothic" pitchFamily="34" charset="-128"/>
              </a:rPr>
              <a:t>gesonderten Bericht,</a:t>
            </a:r>
            <a:r>
              <a:rPr lang="de-DE" altLang="de-DE" sz="2000" b="1" i="1" smtClean="0">
                <a:ea typeface="MS PGothic" pitchFamily="34" charset="-128"/>
              </a:rPr>
              <a:t> können die Mitgliedstaaten</a:t>
            </a:r>
            <a:r>
              <a:rPr lang="de-DE" altLang="de-DE" sz="2000" smtClean="0">
                <a:ea typeface="MS PGothic" pitchFamily="34" charset="-128"/>
              </a:rPr>
              <a:t> dieses Unternehmen von der Pflicht zur Abgabe der nichtfinanziellen Erklärung befreien, sofern dieser gesonderte Bericht</a:t>
            </a:r>
          </a:p>
          <a:p>
            <a:pPr marL="0" indent="0"/>
            <a:endParaRPr lang="de-AT" altLang="de-DE" sz="2000" smtClean="0">
              <a:ea typeface="MS PGothic" pitchFamily="34" charset="-128"/>
            </a:endParaRPr>
          </a:p>
          <a:p>
            <a:pPr marL="931863" lvl="2" indent="-300038"/>
            <a:r>
              <a:rPr lang="de-DE" altLang="de-DE" sz="2000" smtClean="0">
                <a:ea typeface="MS PGothic" pitchFamily="34" charset="-128"/>
              </a:rPr>
              <a:t>zusammen mit dem Lagebericht gemäß Artikel 30 veröffentlicht wird oder</a:t>
            </a:r>
            <a:endParaRPr lang="de-AT" altLang="de-DE" sz="2000" smtClean="0">
              <a:ea typeface="MS PGothic" pitchFamily="34" charset="-128"/>
            </a:endParaRPr>
          </a:p>
          <a:p>
            <a:pPr marL="931863" lvl="2" indent="-300038"/>
            <a:r>
              <a:rPr lang="de-DE" altLang="de-DE" sz="2000" smtClean="0">
                <a:ea typeface="MS PGothic" pitchFamily="34" charset="-128"/>
              </a:rPr>
              <a:t>innerhalb einer angemessenen Frist, die höchstens sechs Monaten nach dem Bilanzstichtag beträgt, auf der Website des Unternehmens, die im Lagebericht angegeben wird, öffentlich zugänglich gemacht wird.</a:t>
            </a:r>
            <a:endParaRPr lang="de-AT" altLang="de-DE" sz="2000" smtClean="0">
              <a:ea typeface="MS PGothic" pitchFamily="34" charset="-128"/>
            </a:endParaRPr>
          </a:p>
          <a:p>
            <a:pPr marL="0" indent="0"/>
            <a:endParaRPr lang="de-AT" altLang="de-DE" sz="2000" smtClean="0">
              <a:ea typeface="MS PGothic" pitchFamily="34" charset="-128"/>
            </a:endParaRP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el 1"/>
          <p:cNvSpPr>
            <a:spLocks noGrp="1"/>
          </p:cNvSpPr>
          <p:nvPr>
            <p:ph type="title"/>
          </p:nvPr>
        </p:nvSpPr>
        <p:spPr/>
        <p:txBody>
          <a:bodyPr/>
          <a:lstStyle/>
          <a:p>
            <a:pPr algn="ctr"/>
            <a:r>
              <a:rPr lang="de-AT" altLang="de-DE" smtClean="0">
                <a:ea typeface="MS PGothic" pitchFamily="34" charset="-128"/>
              </a:rPr>
              <a:t/>
            </a:r>
            <a:br>
              <a:rPr lang="de-AT" altLang="de-DE" smtClean="0">
                <a:ea typeface="MS PGothic" pitchFamily="34" charset="-128"/>
              </a:rPr>
            </a:br>
            <a:r>
              <a:rPr lang="de-AT" altLang="de-DE" sz="3600" smtClean="0">
                <a:ea typeface="MS PGothic" pitchFamily="34" charset="-128"/>
              </a:rPr>
              <a:t>Rolle der Abschlussprüfer</a:t>
            </a:r>
          </a:p>
        </p:txBody>
      </p:sp>
      <p:sp>
        <p:nvSpPr>
          <p:cNvPr id="83971" name="Inhaltsplatzhalter 2"/>
          <p:cNvSpPr>
            <a:spLocks noGrp="1"/>
          </p:cNvSpPr>
          <p:nvPr>
            <p:ph idx="1"/>
          </p:nvPr>
        </p:nvSpPr>
        <p:spPr>
          <a:xfrm>
            <a:off x="889000" y="1716088"/>
            <a:ext cx="8020050" cy="4913312"/>
          </a:xfrm>
        </p:spPr>
        <p:txBody>
          <a:bodyPr/>
          <a:lstStyle/>
          <a:p>
            <a:pPr marL="0" indent="0"/>
            <a:r>
              <a:rPr lang="de-DE" altLang="de-DE" sz="2000" b="1" smtClean="0">
                <a:ea typeface="MS PGothic" pitchFamily="34" charset="-128"/>
              </a:rPr>
              <a:t>Art. 19a (5) </a:t>
            </a:r>
          </a:p>
          <a:p>
            <a:pPr marL="0" indent="0"/>
            <a:r>
              <a:rPr lang="de-DE" altLang="de-DE" sz="2000" smtClean="0">
                <a:ea typeface="MS PGothic" pitchFamily="34" charset="-128"/>
              </a:rPr>
              <a:t>Abschlussprüfer/Prüfungsgesellschaft überprüft, ob die nichtfinanzielle Erklärung gemäß Absatz 1 oder der gesonderte Bericht gemäß Absatz 4 vorgelegt wurde.</a:t>
            </a:r>
          </a:p>
          <a:p>
            <a:pPr marL="0" indent="0"/>
            <a:endParaRPr lang="de-AT" altLang="de-DE" sz="2000" smtClean="0">
              <a:ea typeface="MS PGothic" pitchFamily="34" charset="-128"/>
            </a:endParaRPr>
          </a:p>
          <a:p>
            <a:pPr marL="0" indent="0"/>
            <a:r>
              <a:rPr lang="de-DE" altLang="de-DE" sz="2000" b="1" smtClean="0">
                <a:ea typeface="MS PGothic" pitchFamily="34" charset="-128"/>
              </a:rPr>
              <a:t>Art. 19a (6) </a:t>
            </a:r>
          </a:p>
          <a:p>
            <a:pPr marL="0" indent="0"/>
            <a:r>
              <a:rPr lang="de-DE" altLang="de-DE" sz="2000" smtClean="0">
                <a:ea typeface="MS PGothic" pitchFamily="34" charset="-128"/>
              </a:rPr>
              <a:t>Die </a:t>
            </a:r>
            <a:r>
              <a:rPr lang="de-DE" altLang="de-DE" sz="2000" b="1" smtClean="0">
                <a:ea typeface="MS PGothic" pitchFamily="34" charset="-128"/>
              </a:rPr>
              <a:t>Mitgliedstaaten können </a:t>
            </a:r>
            <a:r>
              <a:rPr lang="de-DE" altLang="de-DE" sz="2000" smtClean="0">
                <a:ea typeface="MS PGothic" pitchFamily="34" charset="-128"/>
              </a:rPr>
              <a:t>vorschreiben, dass die Informationen von einem unabhängigen Erbringer von Bestätigungsleistungen überprüft werden</a:t>
            </a:r>
            <a:r>
              <a:rPr lang="de-DE" altLang="de-DE" sz="2000" i="1" smtClean="0">
                <a:ea typeface="MS PGothic" pitchFamily="34" charset="-128"/>
              </a:rPr>
              <a:t>.</a:t>
            </a:r>
            <a:endParaRPr lang="de-AT" altLang="de-DE" sz="2000" smtClean="0">
              <a:ea typeface="MS PGothic" pitchFamily="34" charset="-128"/>
            </a:endParaRPr>
          </a:p>
          <a:p>
            <a:pPr marL="0" indent="0"/>
            <a:endParaRPr lang="de-AT" altLang="de-DE" sz="2000" smtClean="0">
              <a:ea typeface="MS PGothic" pitchFamily="34" charset="-128"/>
            </a:endParaRP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el 1"/>
          <p:cNvSpPr>
            <a:spLocks noGrp="1"/>
          </p:cNvSpPr>
          <p:nvPr>
            <p:ph type="title"/>
          </p:nvPr>
        </p:nvSpPr>
        <p:spPr/>
        <p:txBody>
          <a:bodyPr/>
          <a:lstStyle/>
          <a:p>
            <a:pPr algn="ctr"/>
            <a:r>
              <a:rPr lang="de-AT" altLang="de-DE" smtClean="0">
                <a:ea typeface="MS PGothic" pitchFamily="34" charset="-128"/>
              </a:rPr>
              <a:t/>
            </a:r>
            <a:br>
              <a:rPr lang="de-AT" altLang="de-DE" smtClean="0">
                <a:ea typeface="MS PGothic" pitchFamily="34" charset="-128"/>
              </a:rPr>
            </a:br>
            <a:r>
              <a:rPr lang="de-AT" altLang="de-DE" sz="3600" smtClean="0">
                <a:ea typeface="MS PGothic" pitchFamily="34" charset="-128"/>
              </a:rPr>
              <a:t>Diversität</a:t>
            </a:r>
          </a:p>
        </p:txBody>
      </p:sp>
      <p:sp>
        <p:nvSpPr>
          <p:cNvPr id="84995" name="Inhaltsplatzhalter 2"/>
          <p:cNvSpPr>
            <a:spLocks noGrp="1"/>
          </p:cNvSpPr>
          <p:nvPr>
            <p:ph idx="1"/>
          </p:nvPr>
        </p:nvSpPr>
        <p:spPr>
          <a:xfrm>
            <a:off x="889000" y="1296988"/>
            <a:ext cx="8020050" cy="5332412"/>
          </a:xfrm>
        </p:spPr>
        <p:txBody>
          <a:bodyPr/>
          <a:lstStyle/>
          <a:p>
            <a:pPr marL="0" indent="0"/>
            <a:r>
              <a:rPr lang="de-AT" altLang="de-DE" sz="2000" b="1" smtClean="0">
                <a:ea typeface="MS PGothic" pitchFamily="34" charset="-128"/>
              </a:rPr>
              <a:t>Art. 20</a:t>
            </a:r>
          </a:p>
          <a:p>
            <a:pPr marL="0" indent="0"/>
            <a:r>
              <a:rPr lang="de-DE" altLang="de-DE" sz="2000" smtClean="0">
                <a:ea typeface="MS PGothic" pitchFamily="34" charset="-128"/>
              </a:rPr>
              <a:t>Beschreibung der </a:t>
            </a:r>
            <a:r>
              <a:rPr lang="de-DE" altLang="de-DE" sz="2000" b="1" smtClean="0">
                <a:ea typeface="MS PGothic" pitchFamily="34" charset="-128"/>
              </a:rPr>
              <a:t>Diversitätsstrategie</a:t>
            </a:r>
          </a:p>
          <a:p>
            <a:pPr lvl="1"/>
            <a:r>
              <a:rPr lang="de-DE" altLang="de-DE" sz="2000" smtClean="0">
                <a:ea typeface="MS PGothic" pitchFamily="34" charset="-128"/>
              </a:rPr>
              <a:t>im Zusammenhang mit der Verwaltungs-, Leitungs- und Aufsichtsorgane des Unternehmens in Bezug auf Aspekte wie Alter, Geschlecht, Bildungs- und Berufshintergrund</a:t>
            </a:r>
          </a:p>
          <a:p>
            <a:pPr marL="0" indent="0"/>
            <a:r>
              <a:rPr lang="de-DE" altLang="de-DE" sz="2000" smtClean="0">
                <a:ea typeface="MS PGothic" pitchFamily="34" charset="-128"/>
              </a:rPr>
              <a:t>Ziele</a:t>
            </a:r>
          </a:p>
          <a:p>
            <a:pPr marL="0" indent="0"/>
            <a:r>
              <a:rPr lang="de-DE" altLang="de-DE" sz="2000" smtClean="0">
                <a:ea typeface="MS PGothic" pitchFamily="34" charset="-128"/>
              </a:rPr>
              <a:t>Art und Weise der Umsetzung </a:t>
            </a:r>
          </a:p>
          <a:p>
            <a:pPr marL="0" indent="0"/>
            <a:r>
              <a:rPr lang="de-DE" altLang="de-DE" sz="2000" smtClean="0">
                <a:ea typeface="MS PGothic" pitchFamily="34" charset="-128"/>
              </a:rPr>
              <a:t>Ergebnisse </a:t>
            </a:r>
          </a:p>
          <a:p>
            <a:pPr marL="0" indent="0"/>
            <a:endParaRPr lang="de-DE" altLang="de-DE" sz="2000" smtClean="0">
              <a:ea typeface="MS PGothic" pitchFamily="34" charset="-128"/>
            </a:endParaRPr>
          </a:p>
          <a:p>
            <a:pPr marL="0" indent="0"/>
            <a:r>
              <a:rPr lang="de-DE" altLang="de-DE" sz="2000" smtClean="0">
                <a:ea typeface="MS PGothic" pitchFamily="34" charset="-128"/>
              </a:rPr>
              <a:t>Comply or Explain</a:t>
            </a:r>
          </a:p>
          <a:p>
            <a:pPr marL="0" indent="0"/>
            <a:endParaRPr lang="de-DE" altLang="de-DE" sz="2000" smtClean="0">
              <a:ea typeface="MS PGothic" pitchFamily="34" charset="-128"/>
            </a:endParaRPr>
          </a:p>
          <a:p>
            <a:pPr marL="0" indent="0"/>
            <a:r>
              <a:rPr lang="de-DE" altLang="de-DE" sz="2000" smtClean="0">
                <a:ea typeface="MS PGothic" pitchFamily="34" charset="-128"/>
              </a:rPr>
              <a:t>Abschlussprüfer/Prüfungsgesellschaft überprüft, ob die Angaben gemacht wurden</a:t>
            </a:r>
            <a:endParaRPr lang="de-AT" altLang="de-DE" sz="2000" smtClean="0">
              <a:ea typeface="MS PGothic" pitchFamily="34" charset="-128"/>
            </a:endParaRPr>
          </a:p>
          <a:p>
            <a:pPr marL="0" indent="0"/>
            <a:endParaRPr lang="de-AT" altLang="de-DE" smtClean="0">
              <a:ea typeface="MS PGothic" pitchFamily="34" charset="-128"/>
            </a:endParaRP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a:xfrm>
            <a:off x="863600" y="95250"/>
            <a:ext cx="7010400" cy="882650"/>
          </a:xfrm>
        </p:spPr>
        <p:txBody>
          <a:bodyPr/>
          <a:lstStyle/>
          <a:p>
            <a:pPr algn="ctr"/>
            <a:r>
              <a:rPr lang="de-AT" altLang="de-DE" smtClean="0">
                <a:ea typeface="MS PGothic" pitchFamily="34" charset="-128"/>
              </a:rPr>
              <a:t/>
            </a:r>
            <a:br>
              <a:rPr lang="de-AT" altLang="de-DE" smtClean="0">
                <a:ea typeface="MS PGothic" pitchFamily="34" charset="-128"/>
              </a:rPr>
            </a:br>
            <a:r>
              <a:rPr lang="de-AT" altLang="de-DE" sz="3600" smtClean="0">
                <a:ea typeface="MS PGothic" pitchFamily="34" charset="-128"/>
              </a:rPr>
              <a:t>Ausblick</a:t>
            </a:r>
          </a:p>
        </p:txBody>
      </p:sp>
      <p:sp>
        <p:nvSpPr>
          <p:cNvPr id="46083" name="Inhaltsplatzhalter 2"/>
          <p:cNvSpPr>
            <a:spLocks noGrp="1"/>
          </p:cNvSpPr>
          <p:nvPr>
            <p:ph idx="1"/>
          </p:nvPr>
        </p:nvSpPr>
        <p:spPr>
          <a:xfrm>
            <a:off x="889000" y="1401763"/>
            <a:ext cx="8020050" cy="5373687"/>
          </a:xfrm>
        </p:spPr>
        <p:txBody>
          <a:bodyPr/>
          <a:lstStyle/>
          <a:p>
            <a:pPr lvl="1">
              <a:defRPr/>
            </a:pPr>
            <a:r>
              <a:rPr lang="de-AT" sz="2000" dirty="0"/>
              <a:t>Formelle Annahme des Richtlinien-Entwurfs im Rat am 29.9.2014</a:t>
            </a:r>
          </a:p>
          <a:p>
            <a:pPr lvl="1">
              <a:defRPr/>
            </a:pPr>
            <a:r>
              <a:rPr lang="de-AT" sz="2000" dirty="0"/>
              <a:t>Umsetzung in nationales Recht bis 2016, Anwendung ab 2017</a:t>
            </a:r>
          </a:p>
          <a:p>
            <a:pPr lvl="1">
              <a:defRPr/>
            </a:pPr>
            <a:r>
              <a:rPr lang="de-AT" sz="2000" dirty="0"/>
              <a:t>Änderungen betreffen etwa 6.000 Gesellschaften in der EU sowie voraussichtlich 200 Unternehmen in Österreich</a:t>
            </a:r>
          </a:p>
          <a:p>
            <a:pPr lvl="1">
              <a:defRPr/>
            </a:pPr>
            <a:r>
              <a:rPr lang="de-DE" sz="2000" dirty="0"/>
              <a:t>S</a:t>
            </a:r>
            <a:r>
              <a:rPr lang="de-AT" sz="2000" dirty="0" err="1"/>
              <a:t>teht</a:t>
            </a:r>
            <a:r>
              <a:rPr lang="de-AT" sz="2000" dirty="0"/>
              <a:t> in Zusammenhang mit Vorschlag der Kommission zur Änderung der geltenden Aktionärsrechterichtlinie (2007/36/EG) und der Bilanzrichtlinie (2013/34/EU)</a:t>
            </a:r>
          </a:p>
          <a:p>
            <a:pPr lvl="1">
              <a:defRPr/>
            </a:pPr>
            <a:r>
              <a:rPr lang="de-DE" sz="2000" dirty="0"/>
              <a:t>B</a:t>
            </a:r>
            <a:r>
              <a:rPr lang="de-AT" sz="2000" dirty="0"/>
              <a:t>einhaltet z.B. Abstimmung der Hauptversammlung über die Vorstandsvergütung sowie über detaillierte Vergütungsberichte als Teil des Corporate </a:t>
            </a:r>
            <a:r>
              <a:rPr lang="de-AT" sz="2000" dirty="0" err="1"/>
              <a:t>Governance</a:t>
            </a:r>
            <a:r>
              <a:rPr lang="de-AT" sz="2000" dirty="0"/>
              <a:t> Berichts, Angabe des Verhältnisses der Durchschnittsvergütung zur Vorstandsvergütung, Angaben zu variablen Gehaltsbestandteilen und Steuerleistung nach Ländern, analog GRI</a:t>
            </a:r>
          </a:p>
          <a:p>
            <a:pPr>
              <a:defRPr/>
            </a:pPr>
            <a:r>
              <a:rPr lang="de-AT" dirty="0"/>
              <a:t> </a:t>
            </a:r>
          </a:p>
          <a:p>
            <a:pPr marL="312738" lvl="1" indent="-312738">
              <a:defRPr/>
            </a:pPr>
            <a:endParaRPr lang="de-AT" altLang="de-DE" dirty="0" smtClean="0">
              <a:solidFill>
                <a:srgbClr val="000000"/>
              </a:solidFill>
              <a:ea typeface="MS PGothic" panose="020B0600070205080204" pitchFamily="34" charset="-128"/>
            </a:endParaRPr>
          </a:p>
          <a:p>
            <a:pPr>
              <a:defRPr/>
            </a:pPr>
            <a:endParaRPr lang="de-AT" altLang="de-DE" dirty="0" smtClean="0">
              <a:ea typeface="MS PGothic" panose="020B0600070205080204" pitchFamily="34" charset="-128"/>
            </a:endParaRP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body" idx="1"/>
          </p:nvPr>
        </p:nvSpPr>
        <p:spPr>
          <a:xfrm>
            <a:off x="865188" y="1365250"/>
            <a:ext cx="7920037" cy="5314950"/>
          </a:xfrm>
        </p:spPr>
        <p:txBody>
          <a:bodyPr/>
          <a:lstStyle/>
          <a:p>
            <a:pPr marL="3175" indent="-3175" eaLnBrk="1" hangingPunct="1"/>
            <a:r>
              <a:rPr lang="de-DE" altLang="de-DE" sz="2000" smtClean="0">
                <a:ea typeface="MS PGothic" pitchFamily="34" charset="-128"/>
              </a:rPr>
              <a:t>Heuer erstmals 40 Einreichungen, kaum KMUs und NPOs, durch Versand auch über BPRA und aufgrund des EU Rückenwinds. </a:t>
            </a:r>
          </a:p>
          <a:p>
            <a:pPr marL="3175" indent="-3175" eaLnBrk="1" hangingPunct="1"/>
            <a:r>
              <a:rPr lang="de-DE" altLang="de-DE" sz="2000" smtClean="0">
                <a:ea typeface="MS PGothic" pitchFamily="34" charset="-128"/>
              </a:rPr>
              <a:t>Bei den KMUs und NPOs ist die Anzahl der Einreichungen stark von den Förderprogrammen abhängig, es gibt hier wenig Kontinuität.</a:t>
            </a:r>
          </a:p>
          <a:p>
            <a:pPr marL="3175" indent="-3175" eaLnBrk="1" hangingPunct="1"/>
            <a:r>
              <a:rPr lang="de-DE" altLang="de-DE" sz="2000" smtClean="0">
                <a:ea typeface="MS PGothic" pitchFamily="34" charset="-128"/>
              </a:rPr>
              <a:t>Durch die Vorverlegung der Einreichfrist haben wir auch Aktualisierungen 2013 zu Berichten 2012 akzeptiert, wenn diese öffentlich verfügbar waren.</a:t>
            </a:r>
          </a:p>
          <a:p>
            <a:pPr marL="3175" indent="-3175" eaLnBrk="1" hangingPunct="1"/>
            <a:r>
              <a:rPr lang="de-DE" altLang="de-DE" sz="2000" smtClean="0">
                <a:ea typeface="MS PGothic" pitchFamily="34" charset="-128"/>
              </a:rPr>
              <a:t>Viele Unternehmen haben einen 2-3 jährigen Rhythmus.</a:t>
            </a:r>
          </a:p>
          <a:p>
            <a:pPr marL="3175" indent="-3175" eaLnBrk="1" hangingPunct="1"/>
            <a:r>
              <a:rPr lang="de-DE" altLang="de-DE" sz="2000" smtClean="0">
                <a:ea typeface="MS PGothic" pitchFamily="34" charset="-128"/>
              </a:rPr>
              <a:t>Einige „alte Bekannte“ haben erstmals Integrierte Berichte eingereicht.</a:t>
            </a:r>
          </a:p>
          <a:p>
            <a:pPr marL="3175" indent="-3175" eaLnBrk="1" hangingPunct="1"/>
            <a:r>
              <a:rPr lang="de-DE" altLang="de-DE" sz="2000" smtClean="0">
                <a:ea typeface="MS PGothic" pitchFamily="34" charset="-128"/>
              </a:rPr>
              <a:t>Die Immobilienbranche zieht nach, heuer 4 Einreichungen!</a:t>
            </a:r>
          </a:p>
          <a:p>
            <a:pPr marL="3175" indent="-3175" eaLnBrk="1" hangingPunct="1"/>
            <a:r>
              <a:rPr lang="de-DE" altLang="de-DE" sz="2000" smtClean="0">
                <a:ea typeface="MS PGothic" pitchFamily="34" charset="-128"/>
              </a:rPr>
              <a:t>Heuer erstmals 14 Berichte ausgezeichnet, davon 4 neue Unternehmen!</a:t>
            </a:r>
          </a:p>
          <a:p>
            <a:pPr marL="3175" indent="-3175" eaLnBrk="1" hangingPunct="1"/>
            <a:r>
              <a:rPr lang="de-DE" altLang="de-DE" sz="2000" smtClean="0">
                <a:ea typeface="MS PGothic" pitchFamily="34" charset="-128"/>
              </a:rPr>
              <a:t>In Summe rund 200 Organisationen in Österreich, die zumindest einmal einen Nachhaltigkeitsbericht erstellt haben, Tendenz stark steigend, aber wenig Kontinuität bei den KMUs. </a:t>
            </a:r>
          </a:p>
          <a:p>
            <a:pPr marL="3175" indent="-3175" eaLnBrk="1" hangingPunct="1"/>
            <a:endParaRPr lang="de-DE" altLang="de-DE" sz="2400" smtClean="0">
              <a:ea typeface="MS PGothic" pitchFamily="34" charset="-128"/>
            </a:endParaRPr>
          </a:p>
        </p:txBody>
      </p:sp>
      <p:sp>
        <p:nvSpPr>
          <p:cNvPr id="87043" name="Titel 1"/>
          <p:cNvSpPr>
            <a:spLocks noGrp="1"/>
          </p:cNvSpPr>
          <p:nvPr>
            <p:ph type="title"/>
          </p:nvPr>
        </p:nvSpPr>
        <p:spPr>
          <a:xfrm>
            <a:off x="623888" y="520700"/>
            <a:ext cx="8520112" cy="457200"/>
          </a:xfrm>
        </p:spPr>
        <p:txBody>
          <a:bodyPr/>
          <a:lstStyle/>
          <a:p>
            <a:pPr algn="ctr"/>
            <a:r>
              <a:rPr lang="de-DE" altLang="de-DE" sz="3600" smtClean="0">
                <a:ea typeface="MS PGothic" pitchFamily="34" charset="-128"/>
              </a:rPr>
              <a:t>Statistik der Einreicher</a:t>
            </a: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3"/>
          <p:cNvSpPr>
            <a:spLocks noGrp="1" noChangeArrowheads="1"/>
          </p:cNvSpPr>
          <p:nvPr>
            <p:ph type="body" idx="1"/>
          </p:nvPr>
        </p:nvSpPr>
        <p:spPr>
          <a:xfrm>
            <a:off x="876300" y="1371600"/>
            <a:ext cx="7908925" cy="5308600"/>
          </a:xfrm>
        </p:spPr>
        <p:txBody>
          <a:bodyPr/>
          <a:lstStyle/>
          <a:p>
            <a:pPr marL="3175" indent="-3175" eaLnBrk="1" hangingPunct="1"/>
            <a:r>
              <a:rPr lang="de-DE" altLang="de-DE" sz="2000" smtClean="0">
                <a:ea typeface="MS PGothic" pitchFamily="34" charset="-128"/>
              </a:rPr>
              <a:t>95 % der Einreicher wenden GRI an! (in 2012 89 %). </a:t>
            </a:r>
          </a:p>
          <a:p>
            <a:pPr marL="3175" indent="-3175" eaLnBrk="1" hangingPunct="1"/>
            <a:r>
              <a:rPr lang="de-DE" altLang="de-DE" sz="2000" smtClean="0">
                <a:ea typeface="MS PGothic" pitchFamily="34" charset="-128"/>
              </a:rPr>
              <a:t>50% der GRI Berichte bereits nach GRI G4 (in 2012 nur 10%)! </a:t>
            </a:r>
          </a:p>
          <a:p>
            <a:pPr marL="3175" indent="-3175" eaLnBrk="1" hangingPunct="1"/>
            <a:r>
              <a:rPr lang="de-DE" altLang="de-DE" sz="2000" smtClean="0">
                <a:ea typeface="MS PGothic" pitchFamily="34" charset="-128"/>
              </a:rPr>
              <a:t>Aber nur 3 nach GRI 4 Umfassende Option (Kontrollbank, Valida, Telekom). </a:t>
            </a:r>
          </a:p>
          <a:p>
            <a:pPr marL="3175" indent="-3175" eaLnBrk="1" hangingPunct="1"/>
            <a:r>
              <a:rPr lang="de-DE" altLang="de-DE" sz="2000" smtClean="0">
                <a:ea typeface="MS PGothic" pitchFamily="34" charset="-128"/>
              </a:rPr>
              <a:t>47 % (40% in 2012) extern geprüft,</a:t>
            </a:r>
          </a:p>
          <a:p>
            <a:pPr marL="3175" indent="-3175" eaLnBrk="1" hangingPunct="1"/>
            <a:r>
              <a:rPr lang="de-DE" altLang="de-DE" sz="2000" smtClean="0">
                <a:ea typeface="MS PGothic" pitchFamily="34" charset="-128"/>
              </a:rPr>
              <a:t>davon 45 % (62 %) von Umweltgutachtern/Zertifizierungsstellen, </a:t>
            </a:r>
          </a:p>
          <a:p>
            <a:pPr marL="3175" indent="-3175" eaLnBrk="1" hangingPunct="1"/>
            <a:r>
              <a:rPr lang="de-DE" altLang="de-DE" sz="2000" smtClean="0">
                <a:ea typeface="MS PGothic" pitchFamily="34" charset="-128"/>
              </a:rPr>
              <a:t>55 % (40 %) von Wirtschaftsprüfern und 0 % (12 % in 2012) von Beratern. </a:t>
            </a:r>
          </a:p>
          <a:p>
            <a:pPr marL="3175" indent="-3175" eaLnBrk="1" hangingPunct="1"/>
            <a:r>
              <a:rPr lang="de-DE" altLang="de-DE" sz="2000" smtClean="0">
                <a:ea typeface="MS PGothic" pitchFamily="34" charset="-128"/>
              </a:rPr>
              <a:t>56 % der Unternehmen haben zumindest teilweise EMAS/ISO 14001 ( in 2012 nur 37%, aber hoher KMU Anteil). </a:t>
            </a:r>
          </a:p>
          <a:p>
            <a:pPr marL="3175" indent="-3175" eaLnBrk="1" hangingPunct="1"/>
            <a:endParaRPr lang="de-DE" altLang="de-DE" sz="2400" smtClean="0">
              <a:ea typeface="MS PGothic" pitchFamily="34" charset="-128"/>
            </a:endParaRPr>
          </a:p>
          <a:p>
            <a:pPr marL="3175" indent="-3175" eaLnBrk="1" hangingPunct="1"/>
            <a:endParaRPr lang="de-DE" altLang="de-DE" sz="2400" smtClean="0">
              <a:ea typeface="MS PGothic" pitchFamily="34" charset="-128"/>
            </a:endParaRPr>
          </a:p>
        </p:txBody>
      </p:sp>
      <p:sp>
        <p:nvSpPr>
          <p:cNvPr id="88067" name="Titel 1"/>
          <p:cNvSpPr>
            <a:spLocks noGrp="1"/>
          </p:cNvSpPr>
          <p:nvPr>
            <p:ph type="title"/>
          </p:nvPr>
        </p:nvSpPr>
        <p:spPr>
          <a:xfrm>
            <a:off x="623888" y="520700"/>
            <a:ext cx="8520112" cy="457200"/>
          </a:xfrm>
        </p:spPr>
        <p:txBody>
          <a:bodyPr/>
          <a:lstStyle/>
          <a:p>
            <a:pPr algn="ctr"/>
            <a:r>
              <a:rPr lang="de-DE" altLang="de-DE" sz="3600" smtClean="0">
                <a:ea typeface="MS PGothic" pitchFamily="34" charset="-128"/>
              </a:rPr>
              <a:t>GRI ist DER Standard</a:t>
            </a: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3"/>
          <p:cNvSpPr>
            <a:spLocks noGrp="1" noChangeArrowheads="1"/>
          </p:cNvSpPr>
          <p:nvPr>
            <p:ph type="body" idx="1"/>
          </p:nvPr>
        </p:nvSpPr>
        <p:spPr>
          <a:xfrm>
            <a:off x="876300" y="1371600"/>
            <a:ext cx="7908925" cy="5308600"/>
          </a:xfrm>
        </p:spPr>
        <p:txBody>
          <a:bodyPr/>
          <a:lstStyle/>
          <a:p>
            <a:pPr eaLnBrk="1" hangingPunct="1">
              <a:buFontTx/>
              <a:buChar char="•"/>
            </a:pPr>
            <a:r>
              <a:rPr lang="de-DE" altLang="de-DE" sz="2000" smtClean="0">
                <a:ea typeface="MS PGothic" pitchFamily="34" charset="-128"/>
              </a:rPr>
              <a:t>GRI G 4 sehr unterschiedlich interpretiert, überwiegend KERN Option gewählt, auch von früheren GRI G3 A-Berichterstattern, wahrscheinlich wegen Governanceangaben</a:t>
            </a:r>
          </a:p>
          <a:p>
            <a:pPr eaLnBrk="1" hangingPunct="1">
              <a:buFontTx/>
              <a:buChar char="•"/>
            </a:pPr>
            <a:r>
              <a:rPr lang="de-DE" altLang="de-DE" sz="2000" smtClean="0">
                <a:ea typeface="MS PGothic" pitchFamily="34" charset="-128"/>
              </a:rPr>
              <a:t>GRI Index ohne KPIs, nicht der richtige Index eingebunden, Indexverweise ins Nirvana</a:t>
            </a:r>
          </a:p>
          <a:p>
            <a:pPr eaLnBrk="1" hangingPunct="1">
              <a:buFontTx/>
              <a:buChar char="•"/>
            </a:pPr>
            <a:r>
              <a:rPr lang="de-DE" altLang="de-DE" sz="2000" smtClean="0">
                <a:ea typeface="MS PGothic" pitchFamily="34" charset="-128"/>
              </a:rPr>
              <a:t>GRI G 4-19 Liste der wesentlichen Aspekte fehlt tw. </a:t>
            </a:r>
          </a:p>
          <a:p>
            <a:pPr eaLnBrk="1" hangingPunct="1">
              <a:buFontTx/>
              <a:buChar char="•"/>
            </a:pPr>
            <a:r>
              <a:rPr lang="de-DE" altLang="de-DE" sz="2000" smtClean="0">
                <a:ea typeface="MS PGothic" pitchFamily="34" charset="-128"/>
              </a:rPr>
              <a:t>Roter Faden zwischen Wesentlichkeitsanalyse, GRI und firmenspezifischen KPIs und Zielen fehlt häufig  </a:t>
            </a:r>
          </a:p>
          <a:p>
            <a:pPr eaLnBrk="1" hangingPunct="1">
              <a:buFontTx/>
              <a:buChar char="•"/>
            </a:pPr>
            <a:r>
              <a:rPr lang="de-DE" altLang="de-DE" sz="2000" smtClean="0">
                <a:ea typeface="MS PGothic" pitchFamily="34" charset="-128"/>
              </a:rPr>
              <a:t>Eigentlich benötigt werden würden branchenspezifische Themenraster, wie z.B. SASB oder GRI Sector Disclosures</a:t>
            </a:r>
          </a:p>
          <a:p>
            <a:pPr eaLnBrk="1" hangingPunct="1">
              <a:buFontTx/>
              <a:buChar char="•"/>
            </a:pPr>
            <a:r>
              <a:rPr lang="de-DE" altLang="de-DE" sz="2000" smtClean="0">
                <a:ea typeface="MS PGothic" pitchFamily="34" charset="-128"/>
              </a:rPr>
              <a:t> GRI G 4 führt zu schlechterer Vergleichbarkeit der KPIs und Berichte,</a:t>
            </a:r>
          </a:p>
          <a:p>
            <a:pPr eaLnBrk="1" hangingPunct="1">
              <a:buFontTx/>
              <a:buChar char="•"/>
            </a:pPr>
            <a:r>
              <a:rPr lang="de-DE" altLang="de-DE" sz="2000" smtClean="0">
                <a:ea typeface="MS PGothic" pitchFamily="34" charset="-128"/>
              </a:rPr>
              <a:t>GRI G 4 führt in Summe zu weniger KPIs, aber diese sollten strategisch relevant sein,</a:t>
            </a:r>
          </a:p>
          <a:p>
            <a:pPr eaLnBrk="1" hangingPunct="1">
              <a:buFontTx/>
              <a:buChar char="•"/>
            </a:pPr>
            <a:r>
              <a:rPr lang="de-DE" altLang="de-DE" sz="2000" smtClean="0">
                <a:ea typeface="MS PGothic" pitchFamily="34" charset="-128"/>
              </a:rPr>
              <a:t>Die externe Überprüfung ist nicht mehr einfach sichtbar.</a:t>
            </a:r>
          </a:p>
          <a:p>
            <a:pPr eaLnBrk="1" hangingPunct="1"/>
            <a:endParaRPr lang="de-DE" altLang="de-DE" sz="2400" smtClean="0">
              <a:ea typeface="MS PGothic" pitchFamily="34" charset="-128"/>
            </a:endParaRPr>
          </a:p>
        </p:txBody>
      </p:sp>
      <p:sp>
        <p:nvSpPr>
          <p:cNvPr id="89091" name="Titel 1"/>
          <p:cNvSpPr>
            <a:spLocks noGrp="1"/>
          </p:cNvSpPr>
          <p:nvPr>
            <p:ph type="title"/>
          </p:nvPr>
        </p:nvSpPr>
        <p:spPr>
          <a:xfrm>
            <a:off x="623888" y="520700"/>
            <a:ext cx="8520112" cy="457200"/>
          </a:xfrm>
        </p:spPr>
        <p:txBody>
          <a:bodyPr/>
          <a:lstStyle/>
          <a:p>
            <a:pPr algn="ctr"/>
            <a:r>
              <a:rPr lang="de-DE" altLang="de-DE" sz="3600" smtClean="0">
                <a:ea typeface="MS PGothic" pitchFamily="34" charset="-128"/>
              </a:rPr>
              <a:t>GRI G 4</a:t>
            </a: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p:cNvSpPr>
            <a:spLocks noGrp="1" noChangeArrowheads="1"/>
          </p:cNvSpPr>
          <p:nvPr>
            <p:ph type="body" idx="1"/>
          </p:nvPr>
        </p:nvSpPr>
        <p:spPr>
          <a:xfrm>
            <a:off x="876300" y="1160463"/>
            <a:ext cx="8081963" cy="5519737"/>
          </a:xfrm>
        </p:spPr>
        <p:txBody>
          <a:bodyPr/>
          <a:lstStyle/>
          <a:p>
            <a:pPr eaLnBrk="1" hangingPunct="1">
              <a:buFontTx/>
              <a:buChar char="•"/>
            </a:pPr>
            <a:r>
              <a:rPr lang="de-DE" altLang="de-DE" sz="2000" smtClean="0">
                <a:ea typeface="MS PGothic" pitchFamily="34" charset="-128"/>
              </a:rPr>
              <a:t>Grundsätzlicher Fokus auf wesentliche Themen sinnvoll</a:t>
            </a:r>
          </a:p>
          <a:p>
            <a:pPr eaLnBrk="1" hangingPunct="1">
              <a:buFontTx/>
              <a:buChar char="•"/>
            </a:pPr>
            <a:r>
              <a:rPr lang="de-DE" altLang="de-DE" sz="2000" smtClean="0">
                <a:ea typeface="MS PGothic" pitchFamily="34" charset="-128"/>
              </a:rPr>
              <a:t>Die Begriffe in der Matrix haben häufig sehr umfassende und für Externe nicht offensichtliche inhaltliche Besetzungen, oft viel zu allgemein (z.B. Umweltschutz, Nachhaltigkeitsmanagement).</a:t>
            </a:r>
          </a:p>
          <a:p>
            <a:pPr eaLnBrk="1" hangingPunct="1">
              <a:buFontTx/>
              <a:buChar char="•"/>
            </a:pPr>
            <a:r>
              <a:rPr lang="de-DE" altLang="de-DE" sz="2000" smtClean="0">
                <a:ea typeface="MS PGothic" pitchFamily="34" charset="-128"/>
              </a:rPr>
              <a:t>Beschreibung der Herleitung der wesentlichen Themen oft nicht ausreichend und für den Leser nicht nachvollziehbar.</a:t>
            </a:r>
          </a:p>
          <a:p>
            <a:pPr eaLnBrk="1" hangingPunct="1">
              <a:buFontTx/>
              <a:buChar char="•"/>
            </a:pPr>
            <a:r>
              <a:rPr lang="de-DE" altLang="de-DE" sz="2000" smtClean="0">
                <a:ea typeface="MS PGothic" pitchFamily="34" charset="-128"/>
              </a:rPr>
              <a:t>Interpretation der Kernthemen und Verknüpfung mit GRI und firmenspezifischen KPIs ist essentiell. </a:t>
            </a:r>
          </a:p>
          <a:p>
            <a:pPr eaLnBrk="1" hangingPunct="1">
              <a:buFontTx/>
              <a:buChar char="•"/>
            </a:pPr>
            <a:r>
              <a:rPr lang="de-DE" altLang="de-DE" sz="2000" smtClean="0">
                <a:ea typeface="MS PGothic" pitchFamily="34" charset="-128"/>
              </a:rPr>
              <a:t>Achsenbezeichnung GRI G 3.1 und GRI G 4 unterschiedlich: </a:t>
            </a:r>
          </a:p>
          <a:p>
            <a:pPr eaLnBrk="1" hangingPunct="1">
              <a:buFontTx/>
              <a:buChar char="•"/>
            </a:pPr>
            <a:r>
              <a:rPr lang="de-DE" altLang="de-DE" sz="2000" smtClean="0">
                <a:ea typeface="MS PGothic" pitchFamily="34" charset="-128"/>
              </a:rPr>
              <a:t>GRI G 3.1.:  </a:t>
            </a:r>
            <a:r>
              <a:rPr lang="en-US" altLang="de-DE" sz="2000" smtClean="0">
                <a:ea typeface="MS PGothic" pitchFamily="34" charset="-128"/>
              </a:rPr>
              <a:t>Significance to the Organisation/for Stakeholders</a:t>
            </a:r>
            <a:endParaRPr lang="de-DE" altLang="de-DE" sz="2000" smtClean="0">
              <a:ea typeface="MS PGothic" pitchFamily="34" charset="-128"/>
            </a:endParaRPr>
          </a:p>
          <a:p>
            <a:pPr eaLnBrk="1" hangingPunct="1">
              <a:buFontTx/>
              <a:buChar char="•"/>
            </a:pPr>
            <a:r>
              <a:rPr lang="de-DE" altLang="de-DE" sz="2000" smtClean="0">
                <a:ea typeface="MS PGothic" pitchFamily="34" charset="-128"/>
              </a:rPr>
              <a:t>GRI G4: Einfluss auf Beurteilungen und Entscheidungen von Stakeholdern/Bedeutung der Auswirkungen der Organisation</a:t>
            </a:r>
          </a:p>
          <a:p>
            <a:pPr eaLnBrk="1" hangingPunct="1">
              <a:buFontTx/>
              <a:buChar char="•"/>
            </a:pPr>
            <a:r>
              <a:rPr lang="de-DE" altLang="de-DE" sz="2000" smtClean="0">
                <a:ea typeface="MS PGothic" pitchFamily="34" charset="-128"/>
              </a:rPr>
              <a:t>Relevanz versus Impact, viel Überschneidung</a:t>
            </a:r>
          </a:p>
          <a:p>
            <a:pPr eaLnBrk="1" hangingPunct="1">
              <a:buFontTx/>
              <a:buChar char="•"/>
            </a:pPr>
            <a:r>
              <a:rPr lang="de-DE" altLang="de-DE" sz="2000" smtClean="0">
                <a:ea typeface="MS PGothic" pitchFamily="34" charset="-128"/>
              </a:rPr>
              <a:t>Scheingenauigkeit, es gibt keine mathematisch richtige Wesentlichkeitsanalyse</a:t>
            </a:r>
          </a:p>
        </p:txBody>
      </p:sp>
      <p:sp>
        <p:nvSpPr>
          <p:cNvPr id="90115" name="Titel 1"/>
          <p:cNvSpPr>
            <a:spLocks noGrp="1"/>
          </p:cNvSpPr>
          <p:nvPr>
            <p:ph type="title"/>
          </p:nvPr>
        </p:nvSpPr>
        <p:spPr>
          <a:xfrm>
            <a:off x="623888" y="520700"/>
            <a:ext cx="8520112" cy="457200"/>
          </a:xfrm>
        </p:spPr>
        <p:txBody>
          <a:bodyPr/>
          <a:lstStyle/>
          <a:p>
            <a:pPr algn="ctr"/>
            <a:r>
              <a:rPr lang="de-DE" altLang="de-DE" sz="3600" smtClean="0">
                <a:ea typeface="MS PGothic" pitchFamily="34" charset="-128"/>
              </a:rPr>
              <a:t>Wesentlichkeitsmatrix</a:t>
            </a: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p:cNvSpPr>
            <a:spLocks noGrp="1" noChangeArrowheads="1"/>
          </p:cNvSpPr>
          <p:nvPr>
            <p:ph type="body" idx="1"/>
          </p:nvPr>
        </p:nvSpPr>
        <p:spPr>
          <a:xfrm>
            <a:off x="876300" y="1187450"/>
            <a:ext cx="7908925" cy="5492750"/>
          </a:xfrm>
        </p:spPr>
        <p:txBody>
          <a:bodyPr/>
          <a:lstStyle/>
          <a:p>
            <a:pPr marL="3175" indent="-3175" eaLnBrk="1" hangingPunct="1"/>
            <a:r>
              <a:rPr lang="de-DE" altLang="de-DE" sz="2000" smtClean="0">
                <a:ea typeface="MS PGothic" pitchFamily="34" charset="-128"/>
              </a:rPr>
              <a:t>Der neue Boom, aber: </a:t>
            </a:r>
          </a:p>
          <a:p>
            <a:pPr marL="3175" indent="-3175" eaLnBrk="1" hangingPunct="1"/>
            <a:r>
              <a:rPr lang="de-DE" altLang="de-DE" sz="2000" smtClean="0">
                <a:ea typeface="MS PGothic" pitchFamily="34" charset="-128"/>
              </a:rPr>
              <a:t>In den Geschäftsbericht inkludiertes CSR Kapitel ist nicht wirklich integriert.</a:t>
            </a:r>
          </a:p>
          <a:p>
            <a:pPr marL="3175" indent="-3175" eaLnBrk="1" hangingPunct="1"/>
            <a:r>
              <a:rPr lang="de-DE" altLang="de-DE" sz="2000" smtClean="0">
                <a:ea typeface="MS PGothic" pitchFamily="34" charset="-128"/>
              </a:rPr>
              <a:t>Wenige Unternehmen haben wirklich eine integrierte Strategie mit dahinterliegendem Zielsystem, das auch die wesentlichen nichtmonetären Leistungsindikatoren umfasst. </a:t>
            </a:r>
          </a:p>
          <a:p>
            <a:pPr marL="3175" indent="-3175" eaLnBrk="1" hangingPunct="1"/>
            <a:r>
              <a:rPr lang="de-DE" altLang="de-DE" sz="2000" smtClean="0">
                <a:ea typeface="MS PGothic" pitchFamily="34" charset="-128"/>
              </a:rPr>
              <a:t>Es ist relativ einfach, GRI in den GB zu integrieren, aber ziemlich komplex, gleichzeitig die Anforderung an einen 25 Seiten kurzen, an die Investoren gerichteten IIRC Bericht zu erfüllen. Ein Bericht nach IIRC ist eigentlich nur als zusätzlicher Bericht erfüllbar. </a:t>
            </a:r>
          </a:p>
          <a:p>
            <a:pPr marL="3175" indent="-3175" eaLnBrk="1" hangingPunct="1"/>
            <a:r>
              <a:rPr lang="de-DE" altLang="de-DE" sz="2000" smtClean="0">
                <a:ea typeface="MS PGothic" pitchFamily="34" charset="-128"/>
              </a:rPr>
              <a:t>Einen wirklich integrierten Bericht mit einer integrierten Strategie hat z.B. Palfinger, aber diese Berichterstattung ist sehr umfassend. Der Umfang für eine externe Prüfung ist damit aber klar definiert.</a:t>
            </a:r>
          </a:p>
          <a:p>
            <a:pPr marL="3175" indent="-3175" eaLnBrk="1" hangingPunct="1"/>
            <a:r>
              <a:rPr lang="de-DE" altLang="de-DE" sz="2000" smtClean="0">
                <a:ea typeface="MS PGothic" pitchFamily="34" charset="-128"/>
              </a:rPr>
              <a:t>Nicht zielgruppenspezifische Kommunikation wird tw. als Zwangsbeglückung empfunden. </a:t>
            </a:r>
          </a:p>
          <a:p>
            <a:pPr marL="3175" indent="-3175" eaLnBrk="1" hangingPunct="1"/>
            <a:r>
              <a:rPr lang="de-DE" altLang="de-DE" sz="2000" smtClean="0">
                <a:ea typeface="MS PGothic" pitchFamily="34" charset="-128"/>
              </a:rPr>
              <a:t>Empfehlung daher: integrierte Strategie und Bericht, danach zielgruppenspezifische Kommunikation</a:t>
            </a:r>
          </a:p>
          <a:p>
            <a:pPr marL="3175" indent="-3175" eaLnBrk="1" hangingPunct="1"/>
            <a:endParaRPr lang="de-DE" altLang="de-DE" sz="2000" smtClean="0">
              <a:ea typeface="MS PGothic" pitchFamily="34" charset="-128"/>
            </a:endParaRPr>
          </a:p>
        </p:txBody>
      </p:sp>
      <p:sp>
        <p:nvSpPr>
          <p:cNvPr id="91139" name="Titel 1"/>
          <p:cNvSpPr>
            <a:spLocks noGrp="1"/>
          </p:cNvSpPr>
          <p:nvPr>
            <p:ph type="title"/>
          </p:nvPr>
        </p:nvSpPr>
        <p:spPr>
          <a:xfrm>
            <a:off x="623888" y="520700"/>
            <a:ext cx="8520112" cy="457200"/>
          </a:xfrm>
        </p:spPr>
        <p:txBody>
          <a:bodyPr/>
          <a:lstStyle/>
          <a:p>
            <a:pPr algn="ctr"/>
            <a:r>
              <a:rPr lang="de-DE" altLang="de-DE" sz="3600" smtClean="0">
                <a:ea typeface="MS PGothic" pitchFamily="34" charset="-128"/>
              </a:rPr>
              <a:t>Integrierte Berichte</a:t>
            </a: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3"/>
          <p:cNvSpPr>
            <a:spLocks noGrp="1" noChangeArrowheads="1"/>
          </p:cNvSpPr>
          <p:nvPr>
            <p:ph type="body" idx="1"/>
          </p:nvPr>
        </p:nvSpPr>
        <p:spPr>
          <a:xfrm>
            <a:off x="876300" y="1371600"/>
            <a:ext cx="7908925" cy="5308600"/>
          </a:xfrm>
        </p:spPr>
        <p:txBody>
          <a:bodyPr/>
          <a:lstStyle/>
          <a:p>
            <a:pPr marL="3175" indent="-3175" eaLnBrk="1" hangingPunct="1"/>
            <a:r>
              <a:rPr lang="de-DE" altLang="de-DE" sz="2400" smtClean="0">
                <a:ea typeface="MS PGothic" pitchFamily="34" charset="-128"/>
              </a:rPr>
              <a:t>Nachhaltigkeitsbericht nicht gewinnorientierter, gemeinnütziger Organisationen, die weder erwerbswirtschaftliche Firmen, noch öffentliche Behörden der unmittelbaren Staats- und Kommunalverwaltung sind. </a:t>
            </a:r>
          </a:p>
          <a:p>
            <a:pPr marL="3175" indent="-3175" eaLnBrk="1" hangingPunct="1"/>
            <a:r>
              <a:rPr lang="de-DE" altLang="de-DE" sz="2400" smtClean="0">
                <a:ea typeface="MS PGothic" pitchFamily="34" charset="-128"/>
              </a:rPr>
              <a:t>Dazu gehören Anstalten, Körperschaften und Stiftungen des öffentlichen Rechts, gemeinnützige Kapitalgesellschaften und Genossenschaften, privatrechtliche Stiftungen und Vereine, wie auch Parteien und Kirchen.</a:t>
            </a:r>
          </a:p>
          <a:p>
            <a:pPr marL="3175" indent="-3175" eaLnBrk="1" hangingPunct="1"/>
            <a:r>
              <a:rPr lang="de-DE" altLang="de-DE" sz="2000" smtClean="0">
                <a:ea typeface="MS PGothic" pitchFamily="34" charset="-128"/>
              </a:rPr>
              <a:t>Definition nach Gablers Wirtschaftslexikon. </a:t>
            </a:r>
          </a:p>
        </p:txBody>
      </p:sp>
      <p:sp>
        <p:nvSpPr>
          <p:cNvPr id="92163" name="Titel 1"/>
          <p:cNvSpPr>
            <a:spLocks noGrp="1"/>
          </p:cNvSpPr>
          <p:nvPr>
            <p:ph type="title"/>
          </p:nvPr>
        </p:nvSpPr>
        <p:spPr>
          <a:xfrm>
            <a:off x="623888" y="520700"/>
            <a:ext cx="8520112" cy="457200"/>
          </a:xfrm>
        </p:spPr>
        <p:txBody>
          <a:bodyPr/>
          <a:lstStyle/>
          <a:p>
            <a:pPr algn="ctr"/>
            <a:r>
              <a:rPr lang="de-DE" altLang="de-DE" sz="3600" smtClean="0">
                <a:ea typeface="MS PGothic" pitchFamily="34" charset="-128"/>
              </a:rPr>
              <a:t>Definition der Kategorie NPO</a:t>
            </a:r>
          </a:p>
        </p:txBody>
      </p:sp>
      <p:sp>
        <p:nvSpPr>
          <p:cNvPr id="2" name="Fußzeilenplatzhalter 1"/>
          <p:cNvSpPr>
            <a:spLocks noGrp="1"/>
          </p:cNvSpPr>
          <p:nvPr>
            <p:ph type="ftr" sz="quarter" idx="10"/>
          </p:nvPr>
        </p:nvSpPr>
        <p:spPr/>
        <p:txBody>
          <a:bodyPr/>
          <a:lstStyle/>
          <a:p>
            <a:pPr>
              <a:defRPr/>
            </a:pPr>
            <a:r>
              <a:rPr lang="de-AT"/>
              <a:t>ASRA Preisverleihung 22.10.2014</a:t>
            </a:r>
            <a:endParaRPr lang="de-AT"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Grafik 10" descr="WKO_singular.jpg"/>
          <p:cNvPicPr>
            <a:picLocks noChangeAspect="1"/>
          </p:cNvPicPr>
          <p:nvPr/>
        </p:nvPicPr>
        <p:blipFill>
          <a:blip r:embed="rId3"/>
          <a:srcRect/>
          <a:stretch>
            <a:fillRect/>
          </a:stretch>
        </p:blipFill>
        <p:spPr bwMode="auto">
          <a:xfrm>
            <a:off x="5213350" y="5937250"/>
            <a:ext cx="1436688" cy="447675"/>
          </a:xfrm>
          <a:prstGeom prst="rect">
            <a:avLst/>
          </a:prstGeom>
          <a:noFill/>
          <a:ln w="9525">
            <a:noFill/>
            <a:miter lim="800000"/>
            <a:headEnd/>
            <a:tailEnd/>
          </a:ln>
        </p:spPr>
      </p:pic>
      <p:sp>
        <p:nvSpPr>
          <p:cNvPr id="126979" name="Rectangle 3"/>
          <p:cNvSpPr>
            <a:spLocks noGrp="1" noChangeArrowheads="1"/>
          </p:cNvSpPr>
          <p:nvPr>
            <p:ph type="ctrTitle"/>
          </p:nvPr>
        </p:nvSpPr>
        <p:spPr>
          <a:xfrm>
            <a:off x="785813" y="2476500"/>
            <a:ext cx="7772400" cy="1409700"/>
          </a:xfrm>
        </p:spPr>
        <p:txBody>
          <a:bodyPr/>
          <a:lstStyle/>
          <a:p>
            <a:pPr eaLnBrk="1" hangingPunct="1"/>
            <a:r>
              <a:rPr lang="de-DE" altLang="de-DE" dirty="0" smtClean="0">
                <a:solidFill>
                  <a:schemeClr val="tx1"/>
                </a:solidFill>
                <a:ea typeface="MS PGothic" pitchFamily="34" charset="-128"/>
              </a:rPr>
              <a:t>Danke für Ihre Aufmerksamkeit!</a:t>
            </a:r>
            <a:br>
              <a:rPr lang="de-DE" altLang="de-DE" dirty="0" smtClean="0">
                <a:solidFill>
                  <a:schemeClr val="tx1"/>
                </a:solidFill>
                <a:ea typeface="MS PGothic" pitchFamily="34" charset="-128"/>
              </a:rPr>
            </a:br>
            <a:r>
              <a:rPr lang="de-DE" altLang="de-DE" sz="2400" dirty="0" smtClean="0">
                <a:ea typeface="MS PGothic" pitchFamily="34" charset="-128"/>
              </a:rPr>
              <a:t/>
            </a:r>
            <a:br>
              <a:rPr lang="de-DE" altLang="de-DE" sz="2400" dirty="0" smtClean="0">
                <a:ea typeface="MS PGothic" pitchFamily="34" charset="-128"/>
              </a:rPr>
            </a:br>
            <a:r>
              <a:rPr lang="de-DE" altLang="de-DE" sz="2200" dirty="0" smtClean="0">
                <a:solidFill>
                  <a:srgbClr val="00853C"/>
                </a:solidFill>
                <a:ea typeface="MS PGothic" pitchFamily="34" charset="-128"/>
              </a:rPr>
              <a:t>Fotos, Key Note </a:t>
            </a:r>
            <a:r>
              <a:rPr lang="de-DE" altLang="de-DE" sz="2200" dirty="0" err="1" smtClean="0">
                <a:solidFill>
                  <a:srgbClr val="00853C"/>
                </a:solidFill>
                <a:ea typeface="MS PGothic" pitchFamily="34" charset="-128"/>
              </a:rPr>
              <a:t>Speach</a:t>
            </a:r>
            <a:r>
              <a:rPr lang="de-DE" altLang="de-DE" sz="2200" dirty="0" smtClean="0">
                <a:solidFill>
                  <a:srgbClr val="00853C"/>
                </a:solidFill>
                <a:ea typeface="MS PGothic" pitchFamily="34" charset="-128"/>
              </a:rPr>
              <a:t> und Pressemeldung ab morgen unter </a:t>
            </a:r>
            <a:r>
              <a:rPr lang="de-DE" altLang="de-DE" sz="2200" dirty="0" smtClean="0">
                <a:solidFill>
                  <a:srgbClr val="00853C"/>
                </a:solidFill>
                <a:ea typeface="MS PGothic" pitchFamily="34" charset="-128"/>
                <a:hlinkClick r:id="rId4"/>
              </a:rPr>
              <a:t>www.kwt.or.at</a:t>
            </a:r>
            <a:r>
              <a:rPr lang="de-DE" altLang="de-DE" sz="2200" dirty="0" smtClean="0">
                <a:solidFill>
                  <a:srgbClr val="00853C"/>
                </a:solidFill>
                <a:ea typeface="MS PGothic" pitchFamily="34" charset="-128"/>
              </a:rPr>
              <a:t>  </a:t>
            </a:r>
            <a:br>
              <a:rPr lang="de-DE" altLang="de-DE" sz="2200" dirty="0" smtClean="0">
                <a:solidFill>
                  <a:srgbClr val="00853C"/>
                </a:solidFill>
                <a:ea typeface="MS PGothic" pitchFamily="34" charset="-128"/>
              </a:rPr>
            </a:br>
            <a:r>
              <a:rPr lang="de-DE" altLang="de-DE" sz="2200" dirty="0" smtClean="0">
                <a:solidFill>
                  <a:srgbClr val="00853C"/>
                </a:solidFill>
                <a:ea typeface="MS PGothic" pitchFamily="34" charset="-128"/>
              </a:rPr>
              <a:t/>
            </a:r>
            <a:br>
              <a:rPr lang="de-DE" altLang="de-DE" sz="2200" dirty="0" smtClean="0">
                <a:solidFill>
                  <a:srgbClr val="00853C"/>
                </a:solidFill>
                <a:ea typeface="MS PGothic" pitchFamily="34" charset="-128"/>
              </a:rPr>
            </a:br>
            <a:r>
              <a:rPr lang="de-DE" altLang="de-DE" sz="2200" dirty="0" err="1" smtClean="0">
                <a:solidFill>
                  <a:srgbClr val="00853C"/>
                </a:solidFill>
                <a:ea typeface="MS PGothic" pitchFamily="34" charset="-128"/>
              </a:rPr>
              <a:t>Bewertungtool</a:t>
            </a:r>
            <a:r>
              <a:rPr lang="de-DE" altLang="de-DE" sz="2200" dirty="0" smtClean="0">
                <a:solidFill>
                  <a:srgbClr val="00853C"/>
                </a:solidFill>
                <a:ea typeface="MS PGothic" pitchFamily="34" charset="-128"/>
              </a:rPr>
              <a:t>: http://www.nachhaltigkeitsberichte.at </a:t>
            </a:r>
            <a:br>
              <a:rPr lang="de-DE" altLang="de-DE" sz="2200" dirty="0" smtClean="0">
                <a:solidFill>
                  <a:srgbClr val="00853C"/>
                </a:solidFill>
                <a:ea typeface="MS PGothic" pitchFamily="34" charset="-128"/>
              </a:rPr>
            </a:br>
            <a:endParaRPr lang="de-AT" altLang="de-DE" sz="2200" dirty="0" smtClean="0">
              <a:ea typeface="MS PGothic" pitchFamily="34" charset="-128"/>
            </a:endParaRPr>
          </a:p>
        </p:txBody>
      </p:sp>
      <p:pic>
        <p:nvPicPr>
          <p:cNvPr id="126980" name="Picture 11" descr="KWT1"/>
          <p:cNvPicPr>
            <a:picLocks noChangeAspect="1" noChangeArrowheads="1"/>
          </p:cNvPicPr>
          <p:nvPr/>
        </p:nvPicPr>
        <p:blipFill>
          <a:blip r:embed="rId5"/>
          <a:srcRect l="61836" t="78494"/>
          <a:stretch>
            <a:fillRect/>
          </a:stretch>
        </p:blipFill>
        <p:spPr bwMode="auto">
          <a:xfrm>
            <a:off x="920750" y="203200"/>
            <a:ext cx="3065463" cy="812800"/>
          </a:xfrm>
          <a:prstGeom prst="rect">
            <a:avLst/>
          </a:prstGeom>
          <a:noFill/>
          <a:ln w="9525">
            <a:noFill/>
            <a:miter lim="800000"/>
            <a:headEnd/>
            <a:tailEnd/>
          </a:ln>
        </p:spPr>
      </p:pic>
      <p:pic>
        <p:nvPicPr>
          <p:cNvPr id="126981" name="Picture 5" descr="respACT_logo_cmyk_PC"/>
          <p:cNvPicPr>
            <a:picLocks noChangeAspect="1" noChangeArrowheads="1"/>
          </p:cNvPicPr>
          <p:nvPr/>
        </p:nvPicPr>
        <p:blipFill>
          <a:blip r:embed="rId6"/>
          <a:srcRect/>
          <a:stretch>
            <a:fillRect/>
          </a:stretch>
        </p:blipFill>
        <p:spPr bwMode="auto">
          <a:xfrm>
            <a:off x="944563" y="5902325"/>
            <a:ext cx="1417637" cy="511175"/>
          </a:xfrm>
          <a:prstGeom prst="rect">
            <a:avLst/>
          </a:prstGeom>
          <a:noFill/>
          <a:ln w="9525">
            <a:noFill/>
            <a:miter lim="800000"/>
            <a:headEnd/>
            <a:tailEnd/>
          </a:ln>
        </p:spPr>
      </p:pic>
      <p:pic>
        <p:nvPicPr>
          <p:cNvPr id="126982" name="Picture 7" descr="IV_Logo4c"/>
          <p:cNvPicPr>
            <a:picLocks noChangeAspect="1" noChangeArrowheads="1"/>
          </p:cNvPicPr>
          <p:nvPr/>
        </p:nvPicPr>
        <p:blipFill>
          <a:blip r:embed="rId7"/>
          <a:srcRect/>
          <a:stretch>
            <a:fillRect/>
          </a:stretch>
        </p:blipFill>
        <p:spPr bwMode="auto">
          <a:xfrm>
            <a:off x="944563" y="5259388"/>
            <a:ext cx="1646237" cy="282575"/>
          </a:xfrm>
          <a:prstGeom prst="rect">
            <a:avLst/>
          </a:prstGeom>
          <a:noFill/>
          <a:ln w="9525">
            <a:noFill/>
            <a:miter lim="800000"/>
            <a:headEnd/>
            <a:tailEnd/>
          </a:ln>
        </p:spPr>
      </p:pic>
      <p:pic>
        <p:nvPicPr>
          <p:cNvPr id="126983" name="Bild 12" descr="oegut_logo.png"/>
          <p:cNvPicPr>
            <a:picLocks noChangeAspect="1"/>
          </p:cNvPicPr>
          <p:nvPr/>
        </p:nvPicPr>
        <p:blipFill>
          <a:blip r:embed="rId8"/>
          <a:srcRect/>
          <a:stretch>
            <a:fillRect/>
          </a:stretch>
        </p:blipFill>
        <p:spPr bwMode="auto">
          <a:xfrm>
            <a:off x="6892925" y="5184775"/>
            <a:ext cx="1665288" cy="1222375"/>
          </a:xfrm>
          <a:prstGeom prst="rect">
            <a:avLst/>
          </a:prstGeom>
          <a:noFill/>
          <a:ln w="9525">
            <a:noFill/>
            <a:miter lim="800000"/>
            <a:headEnd/>
            <a:tailEnd/>
          </a:ln>
        </p:spPr>
      </p:pic>
      <p:pic>
        <p:nvPicPr>
          <p:cNvPr id="126984" name="Grafik 10" descr="IWP.jpg"/>
          <p:cNvPicPr>
            <a:picLocks noChangeAspect="1"/>
          </p:cNvPicPr>
          <p:nvPr/>
        </p:nvPicPr>
        <p:blipFill>
          <a:blip r:embed="rId9"/>
          <a:srcRect/>
          <a:stretch>
            <a:fillRect/>
          </a:stretch>
        </p:blipFill>
        <p:spPr bwMode="auto">
          <a:xfrm>
            <a:off x="5499100" y="260350"/>
            <a:ext cx="2616200" cy="871538"/>
          </a:xfrm>
          <a:prstGeom prst="rect">
            <a:avLst/>
          </a:prstGeom>
          <a:noFill/>
          <a:ln w="9525">
            <a:noFill/>
            <a:miter lim="800000"/>
            <a:headEnd/>
            <a:tailEnd/>
          </a:ln>
        </p:spPr>
      </p:pic>
      <p:pic>
        <p:nvPicPr>
          <p:cNvPr id="126985" name="Grafik 10"/>
          <p:cNvPicPr>
            <a:picLocks noChangeAspect="1" noChangeArrowheads="1"/>
          </p:cNvPicPr>
          <p:nvPr/>
        </p:nvPicPr>
        <p:blipFill>
          <a:blip r:embed="rId10"/>
          <a:srcRect/>
          <a:stretch>
            <a:fillRect/>
          </a:stretch>
        </p:blipFill>
        <p:spPr bwMode="auto">
          <a:xfrm>
            <a:off x="3270250" y="4608513"/>
            <a:ext cx="965200" cy="933450"/>
          </a:xfrm>
          <a:prstGeom prst="rect">
            <a:avLst/>
          </a:prstGeom>
          <a:noFill/>
          <a:ln w="9525">
            <a:noFill/>
            <a:miter lim="800000"/>
            <a:headEnd/>
            <a:tailEnd/>
          </a:ln>
        </p:spPr>
      </p:pic>
      <p:pic>
        <p:nvPicPr>
          <p:cNvPr id="126986" name="Grafik 11"/>
          <p:cNvPicPr>
            <a:picLocks noChangeAspect="1" noChangeArrowheads="1"/>
          </p:cNvPicPr>
          <p:nvPr/>
        </p:nvPicPr>
        <p:blipFill>
          <a:blip r:embed="rId11"/>
          <a:srcRect/>
          <a:stretch>
            <a:fillRect/>
          </a:stretch>
        </p:blipFill>
        <p:spPr bwMode="auto">
          <a:xfrm>
            <a:off x="2590800" y="6065838"/>
            <a:ext cx="2292350" cy="184150"/>
          </a:xfrm>
          <a:prstGeom prst="rect">
            <a:avLst/>
          </a:prstGeom>
          <a:noFill/>
          <a:ln w="9525">
            <a:noFill/>
            <a:miter lim="800000"/>
            <a:headEnd/>
            <a:tailEnd/>
          </a:ln>
        </p:spPr>
      </p:pic>
      <p:pic>
        <p:nvPicPr>
          <p:cNvPr id="126987" name="Grafik 10"/>
          <p:cNvPicPr>
            <a:picLocks noChangeAspect="1" noChangeArrowheads="1"/>
          </p:cNvPicPr>
          <p:nvPr/>
        </p:nvPicPr>
        <p:blipFill>
          <a:blip r:embed="rId12"/>
          <a:srcRect/>
          <a:stretch>
            <a:fillRect/>
          </a:stretch>
        </p:blipFill>
        <p:spPr bwMode="auto">
          <a:xfrm>
            <a:off x="5213350" y="4697413"/>
            <a:ext cx="1279525" cy="66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respACT_PowerPointVorlage">
  <a:themeElements>
    <a:clrScheme name="respACT_PowerPoint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espACT_PowerPointVorla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68A6"/>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rgbClr val="0068A6"/>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Times" charset="0"/>
          </a:defRPr>
        </a:defPPr>
      </a:lstStyle>
    </a:lnDef>
    <a:txDef>
      <a:spPr>
        <a:noFill/>
      </a:spPr>
      <a:bodyPr wrap="none" rtlCol="0">
        <a:spAutoFit/>
      </a:bodyPr>
      <a:lstStyle>
        <a:defPPr>
          <a:defRPr dirty="0" smtClean="0"/>
        </a:defPPr>
      </a:lstStyle>
    </a:txDef>
  </a:objectDefaults>
  <a:extraClrSchemeLst>
    <a:extraClrScheme>
      <a:clrScheme name="respACT_PowerPoint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espACT_PowerPointVorl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espACT_PowerPointVorl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espACT_PowerPointVorl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espACT_PowerPointVorl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espACT_PowerPointVorl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espACT_PowerPointVorlag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espACT_PowerPointVorl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espACT_PowerPointVorl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espACT_PowerPointVorl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espACT_PowerPointVorl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espACT_PowerPointVorl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respACT_PowerPointVorlage</Template>
  <TotalTime>0</TotalTime>
  <Words>1771</Words>
  <Application>Microsoft Office PowerPoint</Application>
  <PresentationFormat>Bildschirmpräsentation (4:3)</PresentationFormat>
  <Paragraphs>309</Paragraphs>
  <Slides>26</Slides>
  <Notes>13</Notes>
  <HiddenSlides>0</HiddenSlides>
  <MMClips>0</MMClips>
  <ScaleCrop>false</ScaleCrop>
  <HeadingPairs>
    <vt:vector size="4" baseType="variant">
      <vt:variant>
        <vt:lpstr>Design</vt:lpstr>
      </vt:variant>
      <vt:variant>
        <vt:i4>1</vt:i4>
      </vt:variant>
      <vt:variant>
        <vt:lpstr>Folientitel</vt:lpstr>
      </vt:variant>
      <vt:variant>
        <vt:i4>26</vt:i4>
      </vt:variant>
    </vt:vector>
  </HeadingPairs>
  <TitlesOfParts>
    <vt:vector size="27" baseType="lpstr">
      <vt:lpstr>respACT_PowerPointVorlage</vt:lpstr>
      <vt:lpstr>Verleihung des ASRA Austrian Sustainability Reporting Award  Auszeichnung der besten Nachhaltigkeits- berichte 2013 österreichischer Unternehmen</vt:lpstr>
      <vt:lpstr>PowerPoint-Präsentation</vt:lpstr>
      <vt:lpstr>PowerPoint-Präsentation</vt:lpstr>
      <vt:lpstr>PowerPoint-Präsentation</vt:lpstr>
      <vt:lpstr>Keynote </vt:lpstr>
      <vt:lpstr>PowerPoint-Präsentation</vt:lpstr>
      <vt:lpstr>Verleihung des ASRA Austrian Sustainability Reporting Award  Auszeichnung der besten Nachhaltigkeits- berichte 2013 österreichischer Unternehmen</vt:lpstr>
      <vt:lpstr>ASRA Steckbrief</vt:lpstr>
      <vt:lpstr> </vt:lpstr>
      <vt:lpstr>Die Jury</vt:lpstr>
      <vt:lpstr>Legislative Entschließung des europäischen Parlaments vom 15. April 2014</vt:lpstr>
      <vt:lpstr> Nichtfinanzielle Erklärung im Lagebericht (1/2)</vt:lpstr>
      <vt:lpstr> Nichtfinanzielle Erklärung im Lagebericht (2/2)</vt:lpstr>
      <vt:lpstr> Bezug zu etablierten Rahmenwerken</vt:lpstr>
      <vt:lpstr> Geltungsbereich</vt:lpstr>
      <vt:lpstr> Inhalte in gesonderten Bericht auslagern </vt:lpstr>
      <vt:lpstr> Rolle der Abschlussprüfer</vt:lpstr>
      <vt:lpstr> Diversität</vt:lpstr>
      <vt:lpstr> Ausblick</vt:lpstr>
      <vt:lpstr>Statistik der Einreicher</vt:lpstr>
      <vt:lpstr>GRI ist DER Standard</vt:lpstr>
      <vt:lpstr>GRI G 4</vt:lpstr>
      <vt:lpstr>Wesentlichkeitsmatrix</vt:lpstr>
      <vt:lpstr>Integrierte Berichte</vt:lpstr>
      <vt:lpstr>Definition der Kategorie NPO</vt:lpstr>
      <vt:lpstr>Danke für Ihre Aufmerksamkeit!  Fotos, Key Note Speach und Pressemeldung ab morgen unter www.kwt.or.at    Bewertungtool: http://www.nachhaltigkeitsberichte.at  </vt:lpstr>
    </vt:vector>
  </TitlesOfParts>
  <Company>respACT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CSR-Tag 2008</dc:title>
  <dc:creator>Roman H. Mesicek</dc:creator>
  <cp:lastModifiedBy>Roswitha Reisinger</cp:lastModifiedBy>
  <cp:revision>547</cp:revision>
  <cp:lastPrinted>2005-08-23T09:27:37Z</cp:lastPrinted>
  <dcterms:created xsi:type="dcterms:W3CDTF">2011-11-11T09:28:15Z</dcterms:created>
  <dcterms:modified xsi:type="dcterms:W3CDTF">2014-10-27T17:04:27Z</dcterms:modified>
</cp:coreProperties>
</file>